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01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9" r:id="rId2"/>
    <p:sldId id="290" r:id="rId3"/>
    <p:sldId id="419" r:id="rId4"/>
    <p:sldId id="408" r:id="rId5"/>
    <p:sldId id="332" r:id="rId6"/>
    <p:sldId id="333" r:id="rId7"/>
    <p:sldId id="453" r:id="rId8"/>
    <p:sldId id="409" r:id="rId9"/>
    <p:sldId id="410" r:id="rId10"/>
    <p:sldId id="420" r:id="rId11"/>
    <p:sldId id="412" r:id="rId12"/>
    <p:sldId id="413" r:id="rId13"/>
    <p:sldId id="414" r:id="rId14"/>
    <p:sldId id="416" r:id="rId15"/>
    <p:sldId id="417" r:id="rId16"/>
    <p:sldId id="456" r:id="rId17"/>
    <p:sldId id="418" r:id="rId18"/>
    <p:sldId id="421" r:id="rId19"/>
    <p:sldId id="422" r:id="rId20"/>
    <p:sldId id="423" r:id="rId21"/>
    <p:sldId id="425" r:id="rId22"/>
    <p:sldId id="428" r:id="rId23"/>
    <p:sldId id="452" r:id="rId24"/>
    <p:sldId id="432" r:id="rId25"/>
    <p:sldId id="433" r:id="rId26"/>
    <p:sldId id="434" r:id="rId27"/>
    <p:sldId id="375" r:id="rId28"/>
    <p:sldId id="376" r:id="rId29"/>
    <p:sldId id="382" r:id="rId30"/>
    <p:sldId id="380" r:id="rId31"/>
    <p:sldId id="437" r:id="rId32"/>
    <p:sldId id="436" r:id="rId33"/>
    <p:sldId id="438" r:id="rId34"/>
    <p:sldId id="435" r:id="rId35"/>
    <p:sldId id="439" r:id="rId36"/>
    <p:sldId id="440" r:id="rId37"/>
    <p:sldId id="441" r:id="rId38"/>
    <p:sldId id="445" r:id="rId39"/>
    <p:sldId id="444" r:id="rId40"/>
    <p:sldId id="443" r:id="rId41"/>
    <p:sldId id="442" r:id="rId42"/>
    <p:sldId id="446" r:id="rId43"/>
    <p:sldId id="447" r:id="rId44"/>
    <p:sldId id="448" r:id="rId45"/>
    <p:sldId id="449" r:id="rId46"/>
    <p:sldId id="450" r:id="rId47"/>
    <p:sldId id="451" r:id="rId48"/>
    <p:sldId id="455" r:id="rId4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CC93D-E52E-4D84-901B-11D7331DD495}">
          <p14:sldIdLst>
            <p14:sldId id="259"/>
            <p14:sldId id="290"/>
            <p14:sldId id="419"/>
            <p14:sldId id="408"/>
            <p14:sldId id="332"/>
            <p14:sldId id="333"/>
            <p14:sldId id="453"/>
            <p14:sldId id="409"/>
            <p14:sldId id="410"/>
            <p14:sldId id="420"/>
            <p14:sldId id="412"/>
            <p14:sldId id="413"/>
            <p14:sldId id="414"/>
            <p14:sldId id="416"/>
            <p14:sldId id="417"/>
            <p14:sldId id="456"/>
            <p14:sldId id="418"/>
            <p14:sldId id="421"/>
            <p14:sldId id="422"/>
            <p14:sldId id="423"/>
            <p14:sldId id="425"/>
            <p14:sldId id="428"/>
            <p14:sldId id="452"/>
            <p14:sldId id="432"/>
            <p14:sldId id="433"/>
            <p14:sldId id="434"/>
            <p14:sldId id="375"/>
            <p14:sldId id="376"/>
            <p14:sldId id="382"/>
            <p14:sldId id="380"/>
            <p14:sldId id="437"/>
            <p14:sldId id="436"/>
            <p14:sldId id="438"/>
            <p14:sldId id="435"/>
            <p14:sldId id="439"/>
            <p14:sldId id="440"/>
            <p14:sldId id="441"/>
            <p14:sldId id="445"/>
            <p14:sldId id="444"/>
            <p14:sldId id="443"/>
            <p14:sldId id="442"/>
            <p14:sldId id="446"/>
            <p14:sldId id="447"/>
            <p14:sldId id="448"/>
            <p14:sldId id="449"/>
            <p14:sldId id="450"/>
            <p14:sldId id="451"/>
            <p14:sldId id="45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009ED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9" autoAdjust="0"/>
    <p:restoredTop sz="84725" autoAdjust="0"/>
  </p:normalViewPr>
  <p:slideViewPr>
    <p:cSldViewPr>
      <p:cViewPr varScale="1">
        <p:scale>
          <a:sx n="62" d="100"/>
          <a:sy n="62" d="100"/>
        </p:scale>
        <p:origin x="-153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732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83FDC75-7F73-4A4A-A77C-09AADF00E0EA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59226BF-1F13-42D3-80DC-373E7ADD1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31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8AEF76B-3757-4A0B-AF93-28494465C1DD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5693FD4-8F83-4EF7-AC3F-0DC038898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04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80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75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99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07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71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Test font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1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04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03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26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64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85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8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6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>
              <a:defRPr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>
              <a:defRPr lang="en-US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rPr lang="en-US" smtClean="0"/>
              <a:pPr/>
              <a:t>4/15/2015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en-US" sz="4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7" Type="http://schemas.openxmlformats.org/officeDocument/2006/relationships/image" Target="../media/image28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tmp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image" Target="../media/image30.tmp"/><Relationship Id="rId7" Type="http://schemas.openxmlformats.org/officeDocument/2006/relationships/image" Target="../media/image34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tmp"/><Relationship Id="rId5" Type="http://schemas.openxmlformats.org/officeDocument/2006/relationships/image" Target="../media/image32.gif"/><Relationship Id="rId4" Type="http://schemas.openxmlformats.org/officeDocument/2006/relationships/image" Target="../media/image31.tmp"/><Relationship Id="rId9" Type="http://schemas.openxmlformats.org/officeDocument/2006/relationships/image" Target="../media/image3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4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2.xml"/><Relationship Id="rId7" Type="http://schemas.openxmlformats.org/officeDocument/2006/relationships/image" Target="../media/image4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2.tmp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3" Type="http://schemas.openxmlformats.org/officeDocument/2006/relationships/image" Target="../media/image46.tmp"/><Relationship Id="rId7" Type="http://schemas.openxmlformats.org/officeDocument/2006/relationships/image" Target="../media/image49.tmp"/><Relationship Id="rId12" Type="http://schemas.openxmlformats.org/officeDocument/2006/relationships/image" Target="../media/image5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tmp"/><Relationship Id="rId11" Type="http://schemas.openxmlformats.org/officeDocument/2006/relationships/image" Target="../media/image53.tmp"/><Relationship Id="rId5" Type="http://schemas.openxmlformats.org/officeDocument/2006/relationships/image" Target="../media/image47.tmp"/><Relationship Id="rId10" Type="http://schemas.openxmlformats.org/officeDocument/2006/relationships/image" Target="../media/image52.tmp"/><Relationship Id="rId4" Type="http://schemas.openxmlformats.org/officeDocument/2006/relationships/image" Target="../media/image29.gif"/><Relationship Id="rId9" Type="http://schemas.openxmlformats.org/officeDocument/2006/relationships/image" Target="../media/image51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59.tmp"/><Relationship Id="rId5" Type="http://schemas.openxmlformats.org/officeDocument/2006/relationships/image" Target="../media/image58.tmp"/><Relationship Id="rId4" Type="http://schemas.openxmlformats.org/officeDocument/2006/relationships/image" Target="../media/image57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tmp"/><Relationship Id="rId5" Type="http://schemas.openxmlformats.org/officeDocument/2006/relationships/image" Target="../media/image64.tmp"/><Relationship Id="rId4" Type="http://schemas.openxmlformats.org/officeDocument/2006/relationships/image" Target="../media/image63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tmp"/><Relationship Id="rId5" Type="http://schemas.openxmlformats.org/officeDocument/2006/relationships/image" Target="../media/image68.tmp"/><Relationship Id="rId4" Type="http://schemas.openxmlformats.org/officeDocument/2006/relationships/image" Target="../media/image67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3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75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6" Type="http://schemas.openxmlformats.org/officeDocument/2006/relationships/image" Target="../media/image80.tmp"/><Relationship Id="rId5" Type="http://schemas.openxmlformats.org/officeDocument/2006/relationships/image" Target="../media/image79.tmp"/><Relationship Id="rId4" Type="http://schemas.openxmlformats.org/officeDocument/2006/relationships/image" Target="../media/image78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tmp"/><Relationship Id="rId4" Type="http://schemas.openxmlformats.org/officeDocument/2006/relationships/image" Target="../media/image85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88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34.xml"/><Relationship Id="rId7" Type="http://schemas.openxmlformats.org/officeDocument/2006/relationships/image" Target="../media/image9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5.xml"/><Relationship Id="rId9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40.xml"/><Relationship Id="rId7" Type="http://schemas.openxmlformats.org/officeDocument/2006/relationships/image" Target="../media/image10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44.xml"/><Relationship Id="rId7" Type="http://schemas.openxmlformats.org/officeDocument/2006/relationships/image" Target="../media/image106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05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5.xml"/><Relationship Id="rId9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tmp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2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video" Target="../media/media1.avi"/><Relationship Id="rId7" Type="http://schemas.openxmlformats.org/officeDocument/2006/relationships/image" Target="../media/image115.png"/><Relationship Id="rId2" Type="http://schemas.microsoft.com/office/2007/relationships/media" Target="../media/media1.avi"/><Relationship Id="rId1" Type="http://schemas.openxmlformats.org/officeDocument/2006/relationships/tags" Target="../tags/tag48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9.xml"/><Relationship Id="rId9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tags" Target="../tags/tag9.xml"/><Relationship Id="rId7" Type="http://schemas.openxmlformats.org/officeDocument/2006/relationships/image" Target="../media/image76.png"/><Relationship Id="rId12" Type="http://schemas.openxmlformats.org/officeDocument/2006/relationships/image" Target="../media/image1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01.xml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.xml"/><Relationship Id="rId7" Type="http://schemas.openxmlformats.org/officeDocument/2006/relationships/image" Target="../media/image1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2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5.xml"/><Relationship Id="rId7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5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4400" y="914400"/>
            <a:ext cx="8229600" cy="28956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Low-rank Matrix and Tensor Recovery:</a:t>
            </a:r>
            <a:b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Theory and Algorithms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200400" y="3810000"/>
            <a:ext cx="5534528" cy="2819400"/>
          </a:xfrm>
        </p:spPr>
        <p:txBody>
          <a:bodyPr>
            <a:noAutofit/>
          </a:bodyPr>
          <a:lstStyle/>
          <a:p>
            <a:r>
              <a:rPr lang="en-US" sz="2200" b="1" i="1" smtClean="0">
                <a:latin typeface="+mn-lt"/>
              </a:rPr>
              <a:t>Donald Goldfarb	</a:t>
            </a:r>
            <a:r>
              <a:rPr lang="en-US" sz="2200" b="1" i="1" smtClean="0"/>
              <a:t> </a:t>
            </a:r>
            <a:r>
              <a:rPr lang="en-US" sz="2200" b="1" i="1" smtClean="0">
                <a:latin typeface="+mj-lt"/>
              </a:rPr>
              <a:t>Bo Huang</a:t>
            </a:r>
          </a:p>
          <a:p>
            <a:r>
              <a:rPr lang="en-US" sz="2200" b="1" i="1" smtClean="0">
                <a:latin typeface="+mn-lt"/>
              </a:rPr>
              <a:t>John Wright                  </a:t>
            </a:r>
            <a:r>
              <a:rPr lang="en-US" sz="2200" b="1" i="1" smtClean="0">
                <a:latin typeface="+mj-lt"/>
              </a:rPr>
              <a:t>Cun Mu</a:t>
            </a:r>
          </a:p>
          <a:p>
            <a:r>
              <a:rPr lang="en-US" sz="2200" b="1" i="1" smtClean="0">
                <a:latin typeface="+mj-lt"/>
              </a:rPr>
              <a:t>Zhiwei Qin</a:t>
            </a:r>
          </a:p>
          <a:p>
            <a:endParaRPr lang="en-US" sz="2200" b="1" i="1" smtClean="0">
              <a:latin typeface="+mj-lt"/>
            </a:endParaRPr>
          </a:p>
          <a:p>
            <a:endParaRPr lang="en-US" sz="2200" b="1" i="1" smtClean="0">
              <a:latin typeface="+mj-lt"/>
            </a:endParaRPr>
          </a:p>
          <a:p>
            <a:endParaRPr lang="en-US" sz="2200" b="1" dirty="0" smtClean="0"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86"/>
    </mc:Choice>
    <mc:Fallback xmlns="">
      <p:transition advTm="78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590800"/>
            <a:ext cx="71628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Tensor Recovery Guarantees: Sufficient Conditions 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277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873368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Conditions for Low-rank Tensor Recovery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8944"/>
            <a:ext cx="8077200" cy="5257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Minimize sum of nuclear norms for all modes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,  where                                   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Do we really need each         to be low rank? </a:t>
            </a:r>
            <a:r>
              <a:rPr lang="en-US" dirty="0" smtClean="0">
                <a:solidFill>
                  <a:srgbClr val="FF0000"/>
                </a:solidFill>
              </a:rPr>
              <a:t>No!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Tensor exact recovery requires: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One mode (say the k-</a:t>
            </a:r>
            <a:r>
              <a:rPr lang="en-US" dirty="0" err="1" smtClean="0"/>
              <a:t>th</a:t>
            </a:r>
            <a:r>
              <a:rPr lang="en-US" dirty="0" smtClean="0"/>
              <a:t>) to be </a:t>
            </a:r>
            <a:r>
              <a:rPr lang="en-US" b="1" i="1" dirty="0" smtClean="0"/>
              <a:t>low-rank </a:t>
            </a:r>
            <a:r>
              <a:rPr lang="en-US" dirty="0" smtClean="0"/>
              <a:t>and satisfy an </a:t>
            </a:r>
            <a:r>
              <a:rPr lang="en-US" b="1" i="1" dirty="0" smtClean="0"/>
              <a:t>incoherence</a:t>
            </a:r>
            <a:r>
              <a:rPr lang="en-US" dirty="0" smtClean="0"/>
              <a:t> property;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Other modes need to be </a:t>
            </a:r>
            <a:r>
              <a:rPr lang="en-US" i="1" dirty="0" smtClean="0"/>
              <a:t>incoherent </a:t>
            </a:r>
            <a:r>
              <a:rPr lang="en-US" dirty="0" smtClean="0"/>
              <a:t>with mode-k on average.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Let                                       and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29075"/>
            <a:ext cx="805451" cy="35295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61" y="2604909"/>
            <a:ext cx="571103" cy="34266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33639"/>
            <a:ext cx="2605642" cy="366573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57" y="5977467"/>
            <a:ext cx="3070404" cy="520193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982836"/>
            <a:ext cx="2833058" cy="5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8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873368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 Incoherence Conditions (TICs)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229600" cy="57150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i="1" dirty="0" smtClean="0"/>
              <a:t>TICs </a:t>
            </a:r>
            <a:r>
              <a:rPr lang="en-US" sz="2800" dirty="0" smtClean="0"/>
              <a:t>with parameter     : There exists a mode k such that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u="sng" dirty="0" smtClean="0"/>
              <a:t>Standard matrix incoherence condition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400" u="sng" dirty="0"/>
          </a:p>
          <a:p>
            <a:endParaRPr lang="en-US" sz="2400" u="sng" dirty="0" smtClean="0"/>
          </a:p>
          <a:p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u="sng" dirty="0" smtClean="0"/>
              <a:t>Incoherence of other modes w.r.t. mode k</a:t>
            </a:r>
            <a:r>
              <a:rPr lang="en-US" dirty="0" smtClean="0"/>
              <a:t>  </a:t>
            </a:r>
          </a:p>
          <a:p>
            <a:pPr marL="457200" lvl="1" indent="0">
              <a:buNone/>
            </a:pPr>
            <a:r>
              <a:rPr lang="en-US" dirty="0" smtClean="0"/>
              <a:t>  	</a:t>
            </a:r>
          </a:p>
          <a:p>
            <a:pPr marL="0" indent="0">
              <a:buNone/>
            </a:pPr>
            <a:r>
              <a:rPr lang="en-US" sz="2800" dirty="0" smtClean="0"/>
              <a:t>     </a:t>
            </a:r>
          </a:p>
          <a:p>
            <a:pPr marL="0" indent="0">
              <a:buNone/>
            </a:pPr>
            <a:r>
              <a:rPr lang="en-US" sz="2800" dirty="0" smtClean="0"/>
              <a:t>     </a:t>
            </a:r>
            <a:r>
              <a:rPr lang="en-US" sz="2400" dirty="0" smtClean="0"/>
              <a:t>where</a:t>
            </a:r>
          </a:p>
          <a:p>
            <a:pPr lvl="1"/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 The operator       converts the </a:t>
            </a:r>
            <a:r>
              <a:rPr lang="en-US" sz="2400" dirty="0" err="1" smtClean="0"/>
              <a:t>i-th</a:t>
            </a:r>
            <a:r>
              <a:rPr lang="en-US" sz="2400" dirty="0" smtClean="0"/>
              <a:t> unfolding into a tensor, for instance,                            ;   </a:t>
            </a:r>
          </a:p>
          <a:p>
            <a:pPr lvl="1"/>
            <a:r>
              <a:rPr lang="en-US" sz="2400" dirty="0" smtClean="0"/>
              <a:t>      is the rank of           .</a:t>
            </a:r>
            <a:endParaRPr lang="en-US" sz="24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45" y="1295400"/>
            <a:ext cx="211455" cy="264319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655524"/>
            <a:ext cx="380672" cy="288076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5981652"/>
            <a:ext cx="1686160" cy="342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476714"/>
            <a:ext cx="271272" cy="228886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6400800"/>
            <a:ext cx="581106" cy="333422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57433"/>
            <a:ext cx="2951084" cy="84316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181600"/>
            <a:ext cx="3352800" cy="43195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05400" y="4202668"/>
            <a:ext cx="273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Mutual Incoherence (MI)</a:t>
            </a:r>
            <a:endParaRPr lang="en-US" b="1" i="1" dirty="0"/>
          </a:p>
        </p:txBody>
      </p:sp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48" y="2141728"/>
            <a:ext cx="4588054" cy="10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720968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 Incoherence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8077200" cy="53339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Mode-</a:t>
            </a:r>
            <a:r>
              <a:rPr lang="en-US" i="1" dirty="0" smtClean="0"/>
              <a:t>k</a:t>
            </a:r>
            <a:r>
              <a:rPr lang="en-US" dirty="0" smtClean="0"/>
              <a:t> Incoherence Condition:</a:t>
            </a:r>
          </a:p>
          <a:p>
            <a:endParaRPr lang="en-US" dirty="0"/>
          </a:p>
          <a:p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Tensor Mutual Incoherence (MI) Condition: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If all modes have low ranks, then the MI condition is satisfied for a  smaller    .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81200"/>
            <a:ext cx="3250097" cy="6858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685" y="3733799"/>
            <a:ext cx="3635629" cy="1038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450681"/>
            <a:ext cx="211455" cy="2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1178168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 Incoherence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8077200" cy="51053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The MI condition is not so restrictive in general, but is it necessary?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Yes! Tensor recovery (TR)  model does poorly if Tucker ranks are badly unbalanced.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Empirically:                            randomly generated with Tucker rank 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</a:t>
            </a:r>
            <a:endParaRPr lang="en-US" dirty="0"/>
          </a:p>
        </p:txBody>
      </p:sp>
      <p:pic>
        <p:nvPicPr>
          <p:cNvPr id="7" name="Picture 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8520" y="3810000"/>
            <a:ext cx="2286000" cy="32606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7400" y="4343400"/>
            <a:ext cx="860370" cy="325978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4986512"/>
            <a:ext cx="7570127" cy="5760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26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1025768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 Incoherence Conditions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955232" cy="3124200"/>
          </a:xfrm>
        </p:spPr>
      </p:pic>
      <p:sp>
        <p:nvSpPr>
          <p:cNvPr id="3" name="TextBox 2"/>
          <p:cNvSpPr txBox="1"/>
          <p:nvPr/>
        </p:nvSpPr>
        <p:spPr>
          <a:xfrm>
            <a:off x="990600" y="470654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Random tensor                                    with Tucker rank (1,r,r)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51170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: 1 to 10              fraction </a:t>
            </a:r>
            <a:r>
              <a:rPr lang="en-US" altLang="zh-CN" dirty="0"/>
              <a:t>of entries </a:t>
            </a:r>
            <a:r>
              <a:rPr lang="en-US" altLang="zh-CN" dirty="0" smtClean="0"/>
              <a:t>observed      : </a:t>
            </a:r>
            <a:r>
              <a:rPr lang="en-US" altLang="zh-CN" dirty="0"/>
              <a:t>0 to 0.3 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553664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 each pair             : 5 independent trials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0600" y="594181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Plot the success rate k/5, where k is the number of successful recoveries</a:t>
            </a:r>
            <a:endParaRPr lang="zh-CN" altLang="en-US" dirty="0"/>
          </a:p>
        </p:txBody>
      </p:sp>
      <p:pic>
        <p:nvPicPr>
          <p:cNvPr id="5" name="Picture 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4762402"/>
            <a:ext cx="1755283" cy="27524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5213719"/>
            <a:ext cx="150453" cy="17603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0" y="5583645"/>
            <a:ext cx="526587" cy="27532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Smiley Face 10"/>
          <p:cNvSpPr/>
          <p:nvPr/>
        </p:nvSpPr>
        <p:spPr>
          <a:xfrm>
            <a:off x="3962400" y="2895600"/>
            <a:ext cx="304800" cy="304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7696200" y="3429000"/>
            <a:ext cx="304800" cy="304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1025768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 Incoherence Conditions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955232" cy="312420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62000" y="1371601"/>
            <a:ext cx="8229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dirty="0" smtClean="0"/>
          </a:p>
          <a:p>
            <a:endParaRPr lang="en-US" sz="2400" b="1" u="sng" dirty="0" smtClean="0"/>
          </a:p>
          <a:p>
            <a:endParaRPr lang="en-US" sz="2400" b="1" u="sng" dirty="0"/>
          </a:p>
          <a:p>
            <a:endParaRPr lang="en-US" sz="2400" b="1" u="sng" dirty="0" smtClean="0"/>
          </a:p>
          <a:p>
            <a:endParaRPr lang="en-US" sz="2400" b="1" u="sng" dirty="0"/>
          </a:p>
          <a:p>
            <a:endParaRPr lang="en-US" sz="2400" b="1" u="sng" dirty="0" smtClean="0"/>
          </a:p>
          <a:p>
            <a:endParaRPr lang="en-US" sz="2400" b="1" u="sng" dirty="0"/>
          </a:p>
          <a:p>
            <a:endParaRPr lang="en-US" sz="2400" b="1" u="sng" dirty="0" smtClean="0"/>
          </a:p>
          <a:p>
            <a:r>
              <a:rPr lang="en-US" sz="2800" dirty="0" smtClean="0"/>
              <a:t>SNN worse than single mode if r is large</a:t>
            </a:r>
          </a:p>
          <a:p>
            <a:r>
              <a:rPr lang="en-US" sz="2800" dirty="0"/>
              <a:t>b</a:t>
            </a:r>
            <a:r>
              <a:rPr lang="en-US" sz="2800" dirty="0" smtClean="0"/>
              <a:t>ut better if all ranks are low</a:t>
            </a:r>
          </a:p>
        </p:txBody>
      </p:sp>
      <p:sp>
        <p:nvSpPr>
          <p:cNvPr id="7" name="Smiley Face 6"/>
          <p:cNvSpPr/>
          <p:nvPr/>
        </p:nvSpPr>
        <p:spPr>
          <a:xfrm>
            <a:off x="3962400" y="2895600"/>
            <a:ext cx="304800" cy="304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7696200" y="3429000"/>
            <a:ext cx="304800" cy="304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644768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Result: Exact Recovery (</a:t>
            </a:r>
            <a:r>
              <a:rPr lang="en-US" sz="36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w.h.p</a:t>
            </a:r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8077200" cy="624840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Assumptions: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/>
              <a:t>      satisfies the TICs with parameter     ;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/>
              <a:t>The support set      is uniformly distributed with cardinality                     ;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/>
              <a:t>Each entry is corrupted with probability     .</a:t>
            </a:r>
          </a:p>
          <a:p>
            <a:pPr marL="0" indent="0">
              <a:buNone/>
            </a:pPr>
            <a:r>
              <a:rPr lang="en-US" b="1" u="sng" dirty="0" smtClean="0"/>
              <a:t>Conditions: 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/>
              <a:t>Rank:                            (                        )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/>
              <a:t>Level of corruption:  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/>
              <a:t>L2 perturbation: 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smtClean="0"/>
              <a:t>Parameters: 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25600"/>
            <a:ext cx="533400" cy="35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720054"/>
            <a:ext cx="219456" cy="27432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63941"/>
            <a:ext cx="312083" cy="288076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78" y="2640608"/>
            <a:ext cx="1801429" cy="472507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26" y="3324178"/>
            <a:ext cx="352474" cy="333422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299007"/>
            <a:ext cx="2330617" cy="730193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5" y="5076776"/>
            <a:ext cx="960826" cy="410109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473634"/>
            <a:ext cx="3382228" cy="71485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77" y="6133363"/>
            <a:ext cx="1379223" cy="496037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286157"/>
            <a:ext cx="2181529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0"/>
            <a:ext cx="8001000" cy="1362075"/>
          </a:xfrm>
        </p:spPr>
        <p:txBody>
          <a:bodyPr>
            <a:normAutofit/>
          </a:bodyPr>
          <a:lstStyle/>
          <a:p>
            <a:r>
              <a:rPr lang="en-US" dirty="0" smtClean="0"/>
              <a:t>Tensor Recovery Guarantees: Lower Measurement Bounds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315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110196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Low-rank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 recovery under the random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Gaussian measurements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1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Vector (</a:t>
            </a:r>
            <a:r>
              <a:rPr lang="en-US" sz="2400" b="1" dirty="0" smtClean="0"/>
              <a:t>non-convex</a:t>
            </a:r>
            <a:r>
              <a:rPr lang="en-US" sz="2400" dirty="0" smtClean="0"/>
              <a:t>) model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/>
              <a:t>T</a:t>
            </a:r>
            <a:r>
              <a:rPr lang="en-US" sz="2400" dirty="0" smtClean="0"/>
              <a:t>he Sum of Nuclear Norms (</a:t>
            </a:r>
            <a:r>
              <a:rPr lang="en-US" sz="2400" b="1" dirty="0" smtClean="0"/>
              <a:t>SNN</a:t>
            </a:r>
            <a:r>
              <a:rPr lang="en-US" sz="2400" dirty="0" smtClean="0"/>
              <a:t>) model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b="1" u="sng" dirty="0" smtClean="0"/>
              <a:t>Lower measurement bound</a:t>
            </a:r>
            <a:r>
              <a:rPr lang="en-US" sz="2400" dirty="0" smtClean="0"/>
              <a:t>: The </a:t>
            </a:r>
            <a:r>
              <a:rPr lang="en-US" sz="2400" dirty="0" smtClean="0">
                <a:solidFill>
                  <a:srgbClr val="FF0000"/>
                </a:solidFill>
              </a:rPr>
              <a:t>least number </a:t>
            </a:r>
            <a:r>
              <a:rPr lang="en-US" sz="2400" dirty="0" smtClean="0"/>
              <a:t>of random Gaussian measurements needed for exact recovery.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08" y="2555253"/>
            <a:ext cx="6848383" cy="38095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99758"/>
            <a:ext cx="5593479" cy="7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62000" y="269632"/>
            <a:ext cx="8077200" cy="64476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62000" y="838200"/>
            <a:ext cx="8077200" cy="5943600"/>
          </a:xfrm>
        </p:spPr>
        <p:txBody>
          <a:bodyPr>
            <a:normAutofit lnSpcReduction="10000"/>
          </a:bodyPr>
          <a:lstStyle/>
          <a:p>
            <a:r>
              <a:rPr lang="en-US" u="sng" dirty="0" smtClean="0"/>
              <a:t>Low-rank matrix and tensor recovery models</a:t>
            </a:r>
          </a:p>
          <a:p>
            <a:pPr lvl="1"/>
            <a:r>
              <a:rPr lang="en-US" i="1" dirty="0" smtClean="0"/>
              <a:t>Matrix/Tensor Completion</a:t>
            </a:r>
          </a:p>
          <a:p>
            <a:pPr lvl="1"/>
            <a:r>
              <a:rPr lang="en-US" i="1" dirty="0" smtClean="0"/>
              <a:t>Matrix/Tensor </a:t>
            </a:r>
            <a:r>
              <a:rPr lang="en-US" i="1" dirty="0"/>
              <a:t>Robust Principal </a:t>
            </a:r>
            <a:r>
              <a:rPr lang="en-US" i="1" dirty="0" smtClean="0"/>
              <a:t>Component Analysis</a:t>
            </a:r>
          </a:p>
          <a:p>
            <a:r>
              <a:rPr lang="en-US" u="sng" dirty="0" smtClean="0"/>
              <a:t>Recovery guarantees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Sufficient conditions</a:t>
            </a:r>
          </a:p>
          <a:p>
            <a:pPr lvl="1"/>
            <a:r>
              <a:rPr lang="en-US" dirty="0" smtClean="0"/>
              <a:t> Lower measurement bounds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Square Deal: A better recovery model</a:t>
            </a:r>
          </a:p>
          <a:p>
            <a:r>
              <a:rPr lang="en-US" u="sng" dirty="0" smtClean="0"/>
              <a:t>Algorithms</a:t>
            </a:r>
          </a:p>
          <a:p>
            <a:pPr lvl="1"/>
            <a:r>
              <a:rPr lang="en-US" i="1" dirty="0"/>
              <a:t>Alternating Direction Augmented </a:t>
            </a:r>
            <a:r>
              <a:rPr lang="en-US" i="1" dirty="0" err="1"/>
              <a:t>Lagrangian</a:t>
            </a:r>
            <a:r>
              <a:rPr lang="en-US" i="1" dirty="0"/>
              <a:t>(ADAL</a:t>
            </a:r>
            <a:r>
              <a:rPr lang="en-US" i="1" dirty="0" smtClean="0"/>
              <a:t>)</a:t>
            </a:r>
          </a:p>
          <a:p>
            <a:pPr lvl="1"/>
            <a:r>
              <a:rPr lang="en-US" dirty="0" smtClean="0"/>
              <a:t>Ultra-Fast First-Order Algorithm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26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7"/>
    </mc:Choice>
    <mc:Fallback xmlns="">
      <p:transition advTm="50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797168"/>
          </a:xfrm>
        </p:spPr>
        <p:txBody>
          <a:bodyPr>
            <a:noAutofit/>
          </a:bodyPr>
          <a:lstStyle/>
          <a:p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Lower Measurement Bounds for Exact Recovery</a:t>
            </a:r>
            <a:endParaRPr lang="en-US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8077200" cy="5486399"/>
          </a:xfrm>
        </p:spPr>
        <p:txBody>
          <a:bodyPr>
            <a:normAutofit/>
          </a:bodyPr>
          <a:lstStyle/>
          <a:p>
            <a:r>
              <a:rPr lang="en-US" dirty="0" smtClean="0"/>
              <a:t>For simplicity, consider the K-way tensor of length    and Tucker rank  </a:t>
            </a:r>
          </a:p>
          <a:p>
            <a:endParaRPr lang="en-US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Lower measurement </a:t>
            </a:r>
            <a:r>
              <a:rPr lang="en-US" dirty="0"/>
              <a:t>bounds:   </a:t>
            </a:r>
            <a:r>
              <a:rPr lang="en-US" sz="2400" i="1" dirty="0" smtClean="0"/>
              <a:t>(Mu</a:t>
            </a:r>
            <a:r>
              <a:rPr lang="en-US" sz="2400" i="1" dirty="0"/>
              <a:t>, </a:t>
            </a:r>
            <a:r>
              <a:rPr lang="en-US" sz="2400" i="1" dirty="0" smtClean="0"/>
              <a:t>H., W., G., ’13)</a:t>
            </a:r>
            <a:endParaRPr lang="en-US" sz="2400" dirty="0"/>
          </a:p>
          <a:p>
            <a:pPr lvl="1"/>
            <a:r>
              <a:rPr lang="en-US" dirty="0"/>
              <a:t> </a:t>
            </a:r>
            <a:r>
              <a:rPr lang="en-US" b="1" dirty="0"/>
              <a:t>Non-convex</a:t>
            </a:r>
            <a:r>
              <a:rPr lang="en-US" dirty="0"/>
              <a:t>: </a:t>
            </a:r>
          </a:p>
          <a:p>
            <a:pPr lvl="1"/>
            <a:r>
              <a:rPr lang="en-US" baseline="30000" dirty="0"/>
              <a:t> </a:t>
            </a:r>
            <a:r>
              <a:rPr lang="en-US" b="1" dirty="0" smtClean="0"/>
              <a:t>SNN</a:t>
            </a:r>
            <a:r>
              <a:rPr lang="en-US" dirty="0"/>
              <a:t>: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 K&gt;2, there is a big gap when the ratio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is large!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57" y="4952997"/>
            <a:ext cx="386864" cy="586535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1" y="3428991"/>
            <a:ext cx="1723312" cy="45955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80" y="3962382"/>
            <a:ext cx="1348643" cy="422302"/>
          </a:xfrm>
          <a:prstGeom prst="rect">
            <a:avLst/>
          </a:prstGeom>
        </p:spPr>
      </p:pic>
      <p:pic>
        <p:nvPicPr>
          <p:cNvPr id="8" name="Picture 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0902" y="1859394"/>
            <a:ext cx="1400898" cy="31378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0543" y="1915144"/>
            <a:ext cx="285154" cy="202288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97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0"/>
            <a:ext cx="8382000" cy="1362075"/>
          </a:xfrm>
        </p:spPr>
        <p:txBody>
          <a:bodyPr>
            <a:normAutofit/>
          </a:bodyPr>
          <a:lstStyle/>
          <a:p>
            <a:r>
              <a:rPr lang="en-US" dirty="0" smtClean="0"/>
              <a:t>Square Deal: A better </a:t>
            </a:r>
            <a:r>
              <a:rPr lang="en-US" dirty="0" err="1" smtClean="0"/>
              <a:t>Convexification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04868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797168"/>
          </a:xfrm>
        </p:spPr>
        <p:txBody>
          <a:bodyPr>
            <a:noAutofit/>
          </a:bodyPr>
          <a:lstStyle/>
          <a:p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Square Deal: new convex objective</a:t>
            </a:r>
            <a:endParaRPr lang="en-US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8077200" cy="5791200"/>
          </a:xfrm>
        </p:spPr>
        <p:txBody>
          <a:bodyPr>
            <a:normAutofit/>
          </a:bodyPr>
          <a:lstStyle/>
          <a:p>
            <a:r>
              <a:rPr lang="en-US" i="1" u="sng" dirty="0" smtClean="0"/>
              <a:t>Square Deal: </a:t>
            </a:r>
            <a:r>
              <a:rPr lang="en-US" dirty="0" smtClean="0"/>
              <a:t>An improved convex surrogate for the Tucker rank.</a:t>
            </a:r>
          </a:p>
          <a:p>
            <a:r>
              <a:rPr lang="en-US" dirty="0" smtClean="0"/>
              <a:t>When K=4, instead of unfolding        into a flat matrix, i.e.,                   , reshape it into a square matrix                     , i.e.,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ame idea applies when K&gt;4: make        as “square” as possible.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286000"/>
            <a:ext cx="533400" cy="3556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77" y="2743200"/>
            <a:ext cx="1749796" cy="45878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23" y="3186523"/>
            <a:ext cx="1818577" cy="47107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57600"/>
            <a:ext cx="5697221" cy="60444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819" y="4454794"/>
            <a:ext cx="507181" cy="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72096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Square Deal: Main results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15930"/>
            <a:ext cx="8077200" cy="56706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u="sng" dirty="0" smtClean="0"/>
          </a:p>
          <a:p>
            <a:pPr marL="0" indent="0">
              <a:buNone/>
            </a:pPr>
            <a:r>
              <a:rPr lang="en-US" b="1" u="sng" dirty="0" smtClean="0"/>
              <a:t>Theorem:</a:t>
            </a:r>
            <a:r>
              <a:rPr lang="en-US" dirty="0" smtClean="0"/>
              <a:t> For a K-way tensor                       ,</a:t>
            </a:r>
            <a:endParaRPr lang="en-US" b="1" u="sng" dirty="0" smtClean="0"/>
          </a:p>
          <a:p>
            <a:pPr marL="514350" indent="-514350">
              <a:buAutoNum type="arabicParenBoth"/>
            </a:pPr>
            <a:r>
              <a:rPr lang="en-US" dirty="0" smtClean="0"/>
              <a:t>If       has CP rank r, using Square Deal,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Gaussian measurements are sufficient to recover       ;  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(2) If       has Tucker rank (r…r), then at least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Gaussian measurements are sufficient to recover      .  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709624"/>
            <a:ext cx="475840" cy="33837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3200400"/>
            <a:ext cx="2017391" cy="42354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84" y="5486718"/>
            <a:ext cx="2346716" cy="45688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60" y="4953000"/>
            <a:ext cx="475840" cy="338376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810000"/>
            <a:ext cx="475840" cy="33837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60" y="6062424"/>
            <a:ext cx="475840" cy="338376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057400"/>
            <a:ext cx="2026822" cy="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6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348805"/>
            <a:ext cx="8084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Significant improvement when K&gt;4 and r is small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 Still suboptimal compared to the non-convex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68580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Square Deal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02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87336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Square Deal For Tensor Completion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Yes! (Empirically)</a:t>
            </a:r>
            <a:endParaRPr lang="en-US" dirty="0"/>
          </a:p>
        </p:txBody>
      </p:sp>
      <p:pic>
        <p:nvPicPr>
          <p:cNvPr id="6" name="Picture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2912" y="2333822"/>
            <a:ext cx="2531330" cy="96517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008" y="2580464"/>
            <a:ext cx="2532198" cy="6436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4" descr="C:\Users\Cun\Desktop\SNN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4" y="3371069"/>
            <a:ext cx="4044752" cy="330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un\Desktop\square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12" y="3541792"/>
            <a:ext cx="3923391" cy="329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miley Face 9"/>
          <p:cNvSpPr/>
          <p:nvPr/>
        </p:nvSpPr>
        <p:spPr>
          <a:xfrm>
            <a:off x="3367315" y="4035230"/>
            <a:ext cx="457200" cy="457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6165668" y="4101755"/>
            <a:ext cx="457200" cy="457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7696200" y="4330355"/>
            <a:ext cx="457200" cy="457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7086600" y="5194936"/>
            <a:ext cx="457200" cy="457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1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447800"/>
            <a:ext cx="7772400" cy="2962275"/>
          </a:xfrm>
        </p:spPr>
        <p:txBody>
          <a:bodyPr>
            <a:normAutofit/>
          </a:bodyPr>
          <a:lstStyle/>
          <a:p>
            <a:r>
              <a:rPr lang="en-US" dirty="0" smtClean="0"/>
              <a:t>Convex Algorithms: Alternating Direction Augmented </a:t>
            </a:r>
            <a:r>
              <a:rPr lang="en-US" dirty="0" err="1" smtClean="0"/>
              <a:t>Lagrangian</a:t>
            </a:r>
            <a:r>
              <a:rPr lang="en-US" dirty="0" smtClean="0"/>
              <a:t> (ADAL) method  (ADMM method)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7242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1330568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 smtClean="0"/>
              <a:t>Variable Splitting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219200"/>
                <a:ext cx="8077200" cy="57912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kern="100">
                                          <a:latin typeface="Cambria Math"/>
                                          <a:ea typeface="宋体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kern="100">
                                          <a:latin typeface="Cambria Math"/>
                                          <a:ea typeface="宋体"/>
                                        </a:rPr>
                                        <m:t>𝓧</m:t>
                                      </m:r>
                                    </m:e>
                                    <m:sub>
                                      <m:r>
                                        <a:rPr lang="en-US" sz="2400" b="1" i="1" kern="100">
                                          <a:latin typeface="Cambria Math" panose="02040503050406030204" pitchFamily="18" charset="0"/>
                                          <a:ea typeface="宋体"/>
                                        </a:rPr>
                                        <m:t>(</m:t>
                                      </m:r>
                                      <m:r>
                                        <a:rPr lang="en-US" sz="2400" b="1" i="1" kern="100">
                                          <a:latin typeface="Cambria Math" panose="02040503050406030204" pitchFamily="18" charset="0"/>
                                          <a:ea typeface="宋体"/>
                                        </a:rPr>
                                        <m:t>𝒊</m:t>
                                      </m:r>
                                      <m:r>
                                        <a:rPr lang="en-US" sz="2400" b="1" i="1" kern="100">
                                          <a:latin typeface="Cambria Math" panose="02040503050406030204" pitchFamily="18" charset="0"/>
                                          <a:ea typeface="宋体"/>
                                        </a:rPr>
                                        <m:t>)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219200"/>
                <a:ext cx="8077200" cy="57912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715451" y="1981200"/>
            <a:ext cx="4126755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Canvas 169"/>
          <p:cNvGrpSpPr/>
          <p:nvPr/>
        </p:nvGrpSpPr>
        <p:grpSpPr>
          <a:xfrm>
            <a:off x="2899200" y="3588271"/>
            <a:ext cx="3854077" cy="1676400"/>
            <a:chOff x="0" y="0"/>
            <a:chExt cx="4152900" cy="1876425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4152900" cy="1876425"/>
            </a:xfrm>
            <a:prstGeom prst="rect">
              <a:avLst/>
            </a:prstGeom>
          </p:spPr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70"/>
                <p:cNvSpPr txBox="1"/>
                <p:nvPr/>
              </p:nvSpPr>
              <p:spPr>
                <a:xfrm>
                  <a:off x="1457325" y="0"/>
                  <a:ext cx="495935" cy="67627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kern="100">
                            <a:effectLst/>
                            <a:latin typeface="Cambria Math"/>
                            <a:ea typeface="宋体"/>
                          </a:rPr>
                          <m:t>𝒳</m:t>
                        </m:r>
                      </m:oMath>
                    </m:oMathPara>
                  </a14:m>
                  <a:endParaRPr lang="en-US" sz="1100" kern="100" dirty="0">
                    <a:effectLst/>
                    <a:latin typeface="Times New Roman"/>
                    <a:ea typeface="宋体"/>
                  </a:endParaRPr>
                </a:p>
              </p:txBody>
            </p:sp>
          </mc:Choice>
          <mc:Fallback xmlns="">
            <p:sp>
              <p:nvSpPr>
                <p:cNvPr id="7" name="Text Box 1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325" y="0"/>
                  <a:ext cx="495935" cy="67627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71"/>
                <p:cNvSpPr txBox="1"/>
                <p:nvPr/>
              </p:nvSpPr>
              <p:spPr>
                <a:xfrm>
                  <a:off x="0" y="923924"/>
                  <a:ext cx="3996055" cy="91440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kern="100" smtClean="0">
                                <a:effectLst/>
                                <a:latin typeface="Cambria Math"/>
                                <a:ea typeface="宋体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kern="100">
                                      <a:solidFill>
                                        <a:srgbClr val="558ED5"/>
                                      </a:solidFill>
                                      <a:effectLst/>
                                      <a:latin typeface="Cambria Math"/>
                                      <a:ea typeface="宋体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solidFill>
                                        <a:srgbClr val="558ED5"/>
                                      </a:solidFill>
                                      <a:effectLst/>
                                      <a:latin typeface="Cambria Math"/>
                                      <a:ea typeface="宋体"/>
                                    </a:rPr>
                                    <m:t>𝒳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solidFill>
                                        <a:srgbClr val="558ED5"/>
                                      </a:solidFill>
                                      <a:effectLst/>
                                      <a:latin typeface="Cambria Math"/>
                                      <a:ea typeface="宋体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i="1" kern="100">
                                  <a:effectLst/>
                                  <a:latin typeface="Cambria Math"/>
                                  <a:ea typeface="宋体"/>
                                </a:rPr>
                                <m:t>=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kern="100">
                                      <a:solidFill>
                                        <a:srgbClr val="558ED5"/>
                                      </a:solidFill>
                                      <a:effectLst/>
                                      <a:latin typeface="Cambria Math"/>
                                      <a:ea typeface="宋体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solidFill>
                                        <a:srgbClr val="558ED5"/>
                                      </a:solidFill>
                                      <a:effectLst/>
                                      <a:latin typeface="Cambria Math"/>
                                      <a:ea typeface="宋体"/>
                                    </a:rPr>
                                    <m:t>𝒳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solidFill>
                                        <a:srgbClr val="558ED5"/>
                                      </a:solidFill>
                                      <a:effectLst/>
                                      <a:latin typeface="Cambria Math"/>
                                      <a:ea typeface="宋体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kern="100">
                                <a:effectLst/>
                                <a:latin typeface="Cambria Math"/>
                                <a:ea typeface="宋体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kern="100" smtClean="0">
                                  <a:effectLst/>
                                  <a:latin typeface="Cambria Math"/>
                                  <a:ea typeface="宋体"/>
                                </a:rPr>
                                <m:t> </m:t>
                              </m:r>
                              <m:r>
                                <a:rPr lang="en-US" sz="2800" b="0" i="1" kern="100" smtClean="0">
                                  <a:effectLst/>
                                  <a:latin typeface="Cambria Math"/>
                                  <a:ea typeface="宋体"/>
                                </a:rPr>
                                <m:t>  </m:t>
                              </m:r>
                              <m:r>
                                <a:rPr lang="en-US" sz="2800" i="1" kern="100">
                                  <a:effectLst/>
                                  <a:latin typeface="Cambria Math"/>
                                  <a:ea typeface="宋体"/>
                                </a:rPr>
                                <m:t>=</m:t>
                              </m:r>
                            </m:e>
                            <m:e>
                              <m:r>
                                <a:rPr lang="en-US" sz="2800" i="1" kern="100">
                                  <a:effectLst/>
                                  <a:latin typeface="Cambria Math"/>
                                  <a:ea typeface="宋体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kern="100">
                                      <a:solidFill>
                                        <a:srgbClr val="558ED5"/>
                                      </a:solidFill>
                                      <a:effectLst/>
                                      <a:latin typeface="Cambria Math"/>
                                      <a:ea typeface="宋体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kern="100">
                                      <a:solidFill>
                                        <a:srgbClr val="558ED5"/>
                                      </a:solidFill>
                                      <a:effectLst/>
                                      <a:latin typeface="Cambria Math"/>
                                      <a:ea typeface="宋体"/>
                                    </a:rPr>
                                    <m:t>𝒳</m:t>
                                  </m:r>
                                </m:e>
                                <m:sub>
                                  <m:r>
                                    <a:rPr lang="en-US" sz="2800" i="1" kern="100">
                                      <a:solidFill>
                                        <a:srgbClr val="558ED5"/>
                                      </a:solidFill>
                                      <a:effectLst/>
                                      <a:latin typeface="Cambria Math"/>
                                      <a:ea typeface="宋体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en-US" sz="1100" kern="100" dirty="0">
                    <a:effectLst/>
                    <a:latin typeface="Times New Roman"/>
                    <a:ea typeface="宋体"/>
                  </a:endParaRPr>
                </a:p>
              </p:txBody>
            </p:sp>
          </mc:Choice>
          <mc:Fallback xmlns="">
            <p:sp>
              <p:nvSpPr>
                <p:cNvPr id="8" name="Text 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23924"/>
                  <a:ext cx="3996055" cy="91440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 flipH="1">
              <a:off x="485776" y="676274"/>
              <a:ext cx="1219517" cy="40005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705293" y="676274"/>
              <a:ext cx="0" cy="35242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2"/>
            </p:cNvCxnSpPr>
            <p:nvPr/>
          </p:nvCxnSpPr>
          <p:spPr>
            <a:xfrm>
              <a:off x="1705293" y="676274"/>
              <a:ext cx="1199832" cy="40005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705293" y="676274"/>
              <a:ext cx="1866582" cy="35242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Down Arrow 12"/>
          <p:cNvSpPr/>
          <p:nvPr/>
        </p:nvSpPr>
        <p:spPr>
          <a:xfrm>
            <a:off x="4233820" y="3106141"/>
            <a:ext cx="495935" cy="561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43200" y="5051468"/>
                <a:ext cx="3765060" cy="1577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uncPr>
                        <m:fName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  <m:r>
                                    <a:rPr lang="en-US" sz="2000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chemeClr val="tx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kern="100">
                                              <a:solidFill>
                                                <a:srgbClr val="558ED5"/>
                                              </a:solidFill>
                                              <a:latin typeface="Cambria Math"/>
                                              <a:ea typeface="宋体"/>
                                            </a:rPr>
                                            <m:t>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tx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4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𝑊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  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=1,⋯,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5051468"/>
                <a:ext cx="3765060" cy="15779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2315143" y="5029200"/>
            <a:ext cx="5022192" cy="1295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2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86104"/>
            <a:ext cx="8077200" cy="720969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ADAL for T-RPCA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2623" y="1219200"/>
            <a:ext cx="4331852" cy="121818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62000" y="2819399"/>
            <a:ext cx="8077200" cy="548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Augmented </a:t>
            </a:r>
            <a:r>
              <a:rPr lang="en-US" dirty="0" err="1" smtClean="0"/>
              <a:t>Lagrangian</a:t>
            </a:r>
            <a:r>
              <a:rPr lang="en-US" dirty="0" smtClean="0"/>
              <a:t> (AL)</a:t>
            </a:r>
            <a:r>
              <a:rPr lang="en-US" b="1" i="1" dirty="0" smtClean="0"/>
              <a:t> </a:t>
            </a:r>
            <a:r>
              <a:rPr lang="en-US" dirty="0" smtClean="0"/>
              <a:t>for T-RPCA 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dirty="0" smtClean="0"/>
              <a:t>Hard to minimize AL w.r.t.       and     . simultaneously!  </a:t>
            </a:r>
            <a:r>
              <a:rPr lang="en-US" dirty="0" smtClean="0">
                <a:solidFill>
                  <a:srgbClr val="FF0000"/>
                </a:solidFill>
              </a:rPr>
              <a:t>Use alternating directions.</a:t>
            </a: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73" y="5305378"/>
            <a:ext cx="381053" cy="333422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26" y="5333957"/>
            <a:ext cx="352474" cy="304843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429000"/>
            <a:ext cx="7611059" cy="16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64476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ADAL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77200" cy="5715000"/>
          </a:xfrm>
        </p:spPr>
        <p:txBody>
          <a:bodyPr/>
          <a:lstStyle/>
          <a:p>
            <a:r>
              <a:rPr lang="en-US" dirty="0" smtClean="0"/>
              <a:t>Replace                                                       by individual minimizations:</a:t>
            </a:r>
          </a:p>
          <a:p>
            <a:endParaRPr lang="en-US" u="sng" dirty="0"/>
          </a:p>
          <a:p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Each sub-problem is a simple shrinkage operation!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231" y="1295400"/>
            <a:ext cx="4996369" cy="45269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43" y="2571619"/>
            <a:ext cx="5477511" cy="20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362200"/>
            <a:ext cx="76200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Low-rank Matrix and Tensor Recovery Models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060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81000"/>
            <a:ext cx="8077200" cy="6477000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u="sng" dirty="0" smtClean="0"/>
              <a:t>Step 1:  X-</a:t>
            </a:r>
            <a:r>
              <a:rPr lang="en-US" b="1" u="sng" dirty="0" err="1" smtClean="0"/>
              <a:t>subproblem</a:t>
            </a:r>
            <a:r>
              <a:rPr lang="en-US" b="1" u="sng" dirty="0" smtClean="0"/>
              <a:t>: </a:t>
            </a:r>
          </a:p>
          <a:p>
            <a:pPr marL="457200" lvl="1" indent="0">
              <a:buNone/>
            </a:pPr>
            <a:endParaRPr lang="en-US" b="1" u="sng" dirty="0"/>
          </a:p>
          <a:p>
            <a:pPr marL="457200" lvl="1" indent="0">
              <a:buNone/>
            </a:pPr>
            <a:r>
              <a:rPr lang="en-US" sz="2400" dirty="0" smtClean="0"/>
              <a:t>where      is the matrix singular value </a:t>
            </a:r>
            <a:r>
              <a:rPr lang="en-US" sz="2400" dirty="0"/>
              <a:t>s</a:t>
            </a:r>
            <a:r>
              <a:rPr lang="en-US" sz="2400" dirty="0" smtClean="0"/>
              <a:t>oft-threshold: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u="sng" dirty="0"/>
              <a:t>Step 2: </a:t>
            </a:r>
            <a:r>
              <a:rPr lang="en-US" b="1" u="sng" dirty="0" smtClean="0"/>
              <a:t>E-</a:t>
            </a:r>
            <a:r>
              <a:rPr lang="en-US" b="1" u="sng" dirty="0" err="1" smtClean="0"/>
              <a:t>subproblem</a:t>
            </a:r>
            <a:r>
              <a:rPr lang="en-US" b="1" u="sng" dirty="0" smtClean="0"/>
              <a:t>:</a:t>
            </a:r>
          </a:p>
          <a:p>
            <a:pPr marL="457200" lvl="1" indent="0">
              <a:buNone/>
            </a:pPr>
            <a:endParaRPr lang="en-US" b="1" u="sng" dirty="0"/>
          </a:p>
          <a:p>
            <a:pPr marL="457200" lvl="1" indent="0">
              <a:buNone/>
            </a:pPr>
            <a:r>
              <a:rPr lang="en-US" sz="2400" dirty="0" smtClean="0"/>
              <a:t>where 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Lasso shrinkage operation, simple!</a:t>
            </a:r>
            <a:endParaRPr lang="en-US" sz="2400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57400"/>
            <a:ext cx="4953000" cy="68994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31" y="1524000"/>
            <a:ext cx="314369" cy="23815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65" y="990600"/>
            <a:ext cx="4258269" cy="457264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18" y="3352800"/>
            <a:ext cx="4582164" cy="685896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14" y="4423743"/>
            <a:ext cx="5485897" cy="111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62000" y="269632"/>
            <a:ext cx="8077200" cy="56856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Empirical Recoverability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62000" y="838200"/>
            <a:ext cx="8077200" cy="5867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Random tensors (50, 50, 20), rank-(5,5,5)</a:t>
            </a:r>
          </a:p>
          <a:p>
            <a:r>
              <a:rPr lang="en-US" sz="2800" dirty="0" smtClean="0"/>
              <a:t>10% data corrupted, varying % observations…</a:t>
            </a:r>
            <a:endParaRPr lang="en-US" sz="2800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5000"/>
            <a:ext cx="8991602" cy="44529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3602" y="1905000"/>
            <a:ext cx="4419600" cy="4266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877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568568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Empirical Recoverability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838200"/>
            <a:ext cx="8077200" cy="5791199"/>
          </a:xfrm>
        </p:spPr>
        <p:txBody>
          <a:bodyPr/>
          <a:lstStyle/>
          <a:p>
            <a:r>
              <a:rPr lang="en-US" sz="2800" dirty="0"/>
              <a:t>Random tensors (50, 50, 20), rank-(5,5,5)</a:t>
            </a:r>
          </a:p>
          <a:p>
            <a:r>
              <a:rPr lang="en-US" sz="2800" dirty="0" smtClean="0"/>
              <a:t>Full observation, </a:t>
            </a:r>
            <a:r>
              <a:rPr lang="en-US" sz="2800" dirty="0"/>
              <a:t>varying % </a:t>
            </a:r>
            <a:r>
              <a:rPr lang="en-US" sz="2800" dirty="0" smtClean="0"/>
              <a:t>corruption…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52722"/>
            <a:ext cx="9073802" cy="45766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4600" y="2207753"/>
            <a:ext cx="4419600" cy="4266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4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438400"/>
            <a:ext cx="7239000" cy="1971675"/>
          </a:xfrm>
        </p:spPr>
        <p:txBody>
          <a:bodyPr>
            <a:normAutofit/>
          </a:bodyPr>
          <a:lstStyle/>
          <a:p>
            <a:r>
              <a:rPr lang="en-US" dirty="0" smtClean="0"/>
              <a:t>Convex Algorithms: Ultra-fast First-Order Method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1926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924800" cy="1143000"/>
          </a:xfrm>
        </p:spPr>
        <p:txBody>
          <a:bodyPr>
            <a:no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Low-rank and sparse </a:t>
            </a:r>
            <a:r>
              <a:rPr lang="en-US" sz="32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demixing</a:t>
            </a: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problem</a:t>
            </a:r>
            <a:b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</a:br>
            <a:endParaRPr lang="en-US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8060266" cy="4648200"/>
          </a:xfrm>
        </p:spPr>
      </p:pic>
    </p:spTree>
    <p:extLst>
      <p:ext uri="{BB962C8B-B14F-4D97-AF65-F5344CB8AC3E}">
        <p14:creationId xmlns:p14="http://schemas.microsoft.com/office/powerpoint/2010/main" val="300257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8077200" cy="838200"/>
          </a:xfrm>
        </p:spPr>
        <p:txBody>
          <a:bodyPr>
            <a:noAutofit/>
          </a:bodyPr>
          <a:lstStyle/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Stable Principal Component Pursuit (SPCP)</a:t>
            </a:r>
            <a:b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</a:br>
            <a:endParaRPr 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8077200" cy="5029199"/>
          </a:xfrm>
        </p:spPr>
        <p:txBody>
          <a:bodyPr/>
          <a:lstStyle/>
          <a:p>
            <a:r>
              <a:rPr lang="en-US" sz="2000" dirty="0"/>
              <a:t>C</a:t>
            </a:r>
            <a:r>
              <a:rPr lang="en-US" sz="2000" dirty="0" smtClean="0"/>
              <a:t>omputer </a:t>
            </a:r>
            <a:r>
              <a:rPr lang="en-US" sz="2000" dirty="0"/>
              <a:t>vision</a:t>
            </a:r>
          </a:p>
          <a:p>
            <a:pPr lvl="1"/>
            <a:r>
              <a:rPr lang="en-US" sz="2000" dirty="0"/>
              <a:t>Video background modelling [CLMW ‘11]</a:t>
            </a:r>
          </a:p>
          <a:p>
            <a:pPr lvl="1"/>
            <a:r>
              <a:rPr lang="en-US" sz="2000" dirty="0"/>
              <a:t>Face verification  [ZMKW ’13]</a:t>
            </a:r>
          </a:p>
          <a:p>
            <a:pPr lvl="1"/>
            <a:r>
              <a:rPr lang="en-US" sz="2000" dirty="0"/>
              <a:t>Photometric stereo [WGS+ ‘11]</a:t>
            </a:r>
          </a:p>
          <a:p>
            <a:pPr lvl="1"/>
            <a:r>
              <a:rPr lang="en-US" sz="2000" dirty="0"/>
              <a:t>Dynamic MRI [OCS ‘13]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S</a:t>
            </a:r>
            <a:r>
              <a:rPr lang="en-US" sz="2000" dirty="0" smtClean="0"/>
              <a:t>tatistics</a:t>
            </a:r>
            <a:endParaRPr lang="en-US" sz="2000" dirty="0"/>
          </a:p>
          <a:p>
            <a:pPr lvl="1"/>
            <a:r>
              <a:rPr lang="en-US" sz="2000" dirty="0"/>
              <a:t>Outlier detection / robust Principal Component Analysis [CLMW ‘11]</a:t>
            </a:r>
          </a:p>
          <a:p>
            <a:pPr lvl="1"/>
            <a:r>
              <a:rPr lang="en-US" sz="2000" dirty="0"/>
              <a:t>Latent variable graphical model learning [CPW ‘12]</a:t>
            </a:r>
          </a:p>
          <a:p>
            <a:pPr lvl="1"/>
            <a:endParaRPr lang="en-US" sz="2000" dirty="0"/>
          </a:p>
          <a:p>
            <a:r>
              <a:rPr lang="en-US" sz="2000" dirty="0"/>
              <a:t>D</a:t>
            </a:r>
            <a:r>
              <a:rPr lang="en-US" sz="2000" dirty="0" smtClean="0"/>
              <a:t>ocument </a:t>
            </a:r>
            <a:r>
              <a:rPr lang="en-US" sz="2000" dirty="0"/>
              <a:t>analysis </a:t>
            </a:r>
          </a:p>
          <a:p>
            <a:pPr lvl="1"/>
            <a:r>
              <a:rPr lang="en-US" sz="2000" dirty="0"/>
              <a:t>Topic modelling [MZWM ‘10]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Algorithms for SPCP</a:t>
            </a:r>
            <a:b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</a:b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77200" cy="5943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sz="2800" dirty="0"/>
              <a:t>Many first-order methods have been developed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400" dirty="0" smtClean="0"/>
              <a:t>Most </a:t>
            </a:r>
            <a:r>
              <a:rPr lang="en-US" sz="2400" dirty="0"/>
              <a:t>exploit the closed-form expression for the proximal operator of nuclear norm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400" dirty="0" smtClean="0"/>
              <a:t>Most use full or partial SVD, thus </a:t>
            </a:r>
            <a:r>
              <a:rPr lang="en-US" sz="2400" dirty="0"/>
              <a:t>limits their applicability to large-scale </a:t>
            </a:r>
            <a:r>
              <a:rPr lang="en-US" sz="2400" dirty="0" smtClean="0"/>
              <a:t>problem</a:t>
            </a:r>
          </a:p>
          <a:p>
            <a:pPr lvl="1"/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Is </a:t>
            </a:r>
            <a:r>
              <a:rPr lang="en-US" dirty="0"/>
              <a:t>it possible to design a linear iteration-cost algorithm?</a:t>
            </a:r>
          </a:p>
          <a:p>
            <a:pPr lvl="1"/>
            <a:endParaRPr lang="en-US" sz="2400" dirty="0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600" y="3124200"/>
            <a:ext cx="3360582" cy="37533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13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949568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Frank-Wolfe Algorithm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1"/>
            <a:ext cx="8077200" cy="5486399"/>
          </a:xfrm>
        </p:spPr>
        <p:txBody>
          <a:bodyPr/>
          <a:lstStyle/>
          <a:p>
            <a:r>
              <a:rPr lang="en-US" dirty="0" smtClean="0"/>
              <a:t>Solve</a:t>
            </a:r>
          </a:p>
          <a:p>
            <a:pPr lvl="1"/>
            <a:r>
              <a:rPr lang="en-US" dirty="0" smtClean="0"/>
              <a:t>     :   </a:t>
            </a:r>
            <a:r>
              <a:rPr lang="en-US" dirty="0" smtClean="0">
                <a:solidFill>
                  <a:srgbClr val="FF0000"/>
                </a:solidFill>
              </a:rPr>
              <a:t>Compact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convex</a:t>
            </a:r>
            <a:endParaRPr lang="en-US" dirty="0" smtClean="0">
              <a:solidFill>
                <a:srgbClr val="003300"/>
              </a:solidFill>
            </a:endParaRPr>
          </a:p>
          <a:p>
            <a:pPr lvl="1"/>
            <a:r>
              <a:rPr lang="en-US" dirty="0" smtClean="0">
                <a:solidFill>
                  <a:srgbClr val="003300"/>
                </a:solidFill>
              </a:rPr>
              <a:t>        :  </a:t>
            </a:r>
            <a:r>
              <a:rPr lang="en-US" dirty="0" smtClean="0">
                <a:solidFill>
                  <a:srgbClr val="FF0000"/>
                </a:solidFill>
              </a:rPr>
              <a:t>Convex</a:t>
            </a:r>
            <a:r>
              <a:rPr lang="en-US" dirty="0" smtClean="0">
                <a:solidFill>
                  <a:srgbClr val="003300"/>
                </a:solidFill>
              </a:rPr>
              <a:t> and differentiable with </a:t>
            </a:r>
            <a:r>
              <a:rPr lang="en-US" dirty="0" smtClean="0">
                <a:solidFill>
                  <a:srgbClr val="FF0000"/>
                </a:solidFill>
              </a:rPr>
              <a:t>L-</a:t>
            </a:r>
            <a:r>
              <a:rPr lang="en-US" dirty="0" err="1" smtClean="0">
                <a:solidFill>
                  <a:srgbClr val="FF0000"/>
                </a:solidFill>
              </a:rPr>
              <a:t>Lipschitz</a:t>
            </a:r>
            <a:r>
              <a:rPr lang="en-US" dirty="0" smtClean="0">
                <a:solidFill>
                  <a:srgbClr val="003300"/>
                </a:solidFill>
              </a:rPr>
              <a:t> gradient</a:t>
            </a:r>
          </a:p>
          <a:p>
            <a:r>
              <a:rPr lang="en-US" dirty="0" smtClean="0">
                <a:solidFill>
                  <a:srgbClr val="003300"/>
                </a:solidFill>
              </a:rPr>
              <a:t>Frank-Wolfe algorithm</a:t>
            </a:r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1524000"/>
            <a:ext cx="5696987" cy="315483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2077950"/>
            <a:ext cx="265356" cy="23692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392" y="2590799"/>
            <a:ext cx="468860" cy="34416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1377" y="4159250"/>
            <a:ext cx="4299882" cy="163195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354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873368"/>
          </a:xfrm>
        </p:spPr>
        <p:txBody>
          <a:bodyPr>
            <a:normAutofit/>
          </a:bodyPr>
          <a:lstStyle/>
          <a:p>
            <a:r>
              <a:rPr lang="en-US" sz="3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Frank-Wolfe for Norm-Constrained SPCP</a:t>
            </a:r>
            <a:endParaRPr lang="en-US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1"/>
            <a:ext cx="8077200" cy="4750776"/>
          </a:xfrm>
        </p:spPr>
        <p:txBody>
          <a:bodyPr/>
          <a:lstStyle/>
          <a:p>
            <a:r>
              <a:rPr lang="en-US" dirty="0" smtClean="0"/>
              <a:t>Solve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Frank-Wolfe algorithm for SPCP: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8031" y="1219198"/>
            <a:ext cx="6342334" cy="53769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3730" y="3454870"/>
            <a:ext cx="4639818" cy="218393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2278031" y="3356899"/>
            <a:ext cx="4808569" cy="2536878"/>
          </a:xfrm>
          <a:prstGeom prst="rect">
            <a:avLst/>
          </a:prstGeom>
          <a:noFill/>
          <a:ln w="25400" cap="flat" cmpd="thickThin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Palatino Linotype" pitchFamily="18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89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949568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Inefficiency of the FW algorithm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8077200" cy="5486399"/>
          </a:xfrm>
        </p:spPr>
        <p:txBody>
          <a:bodyPr/>
          <a:lstStyle/>
          <a:p>
            <a:r>
              <a:rPr lang="en-US" dirty="0" smtClean="0"/>
              <a:t>Synthetic data: (Slow convergence)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Inefficient </a:t>
            </a:r>
            <a:r>
              <a:rPr lang="en-US" dirty="0"/>
              <a:t>in </a:t>
            </a:r>
            <a:r>
              <a:rPr lang="en-US" dirty="0" smtClean="0"/>
              <a:t>updating    : </a:t>
            </a:r>
            <a:endParaRPr lang="en-US" dirty="0"/>
          </a:p>
        </p:txBody>
      </p:sp>
      <p:pic>
        <p:nvPicPr>
          <p:cNvPr id="4" name="Picture 2" descr="C:\Users\mucun\Dropbox\UCLA_presentation\figure\L_part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320748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ucun\Dropbox\UCLA_presentation\figure\S_part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682" y="1752600"/>
            <a:ext cx="278704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0612" y="4329590"/>
            <a:ext cx="210988" cy="24241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3221" y="5257800"/>
            <a:ext cx="3081173" cy="34235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5281772"/>
            <a:ext cx="1811677" cy="24834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617668" y="5281772"/>
            <a:ext cx="761896" cy="171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79716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Low-rank Matrix Recovery Models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8077200" cy="5334000"/>
          </a:xfrm>
        </p:spPr>
        <p:txBody>
          <a:bodyPr/>
          <a:lstStyle/>
          <a:p>
            <a:r>
              <a:rPr lang="en-US" dirty="0" smtClean="0"/>
              <a:t>Matrix Completion:</a:t>
            </a:r>
          </a:p>
          <a:p>
            <a:endParaRPr lang="en-US" dirty="0"/>
          </a:p>
          <a:p>
            <a:r>
              <a:rPr lang="en-US" dirty="0" smtClean="0"/>
              <a:t>Matrix Robust Principal Component Analysis (RPCA)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Combined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28800"/>
            <a:ext cx="4267200" cy="464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657600"/>
            <a:ext cx="5295900" cy="45135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105400"/>
            <a:ext cx="3810000" cy="105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72096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Ultra-Fast Frank-Wolfe Algorithm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8077200" cy="6430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b="1" dirty="0" smtClean="0"/>
              <a:t>Key idea</a:t>
            </a:r>
            <a:r>
              <a:rPr lang="en-US" dirty="0" smtClean="0"/>
              <a:t>: Add a </a:t>
            </a:r>
            <a:r>
              <a:rPr lang="en-US" dirty="0" err="1" smtClean="0"/>
              <a:t>prox</a:t>
            </a:r>
            <a:r>
              <a:rPr lang="en-US" dirty="0" smtClean="0"/>
              <a:t> gradient step to update </a:t>
            </a:r>
            <a:r>
              <a:rPr lang="en-US" dirty="0"/>
              <a:t>S </a:t>
            </a:r>
            <a:r>
              <a:rPr lang="en-US" dirty="0" smtClean="0"/>
              <a:t>after each F-W step.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3221628"/>
            <a:ext cx="5295915" cy="272197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057400" y="2944314"/>
            <a:ext cx="5334000" cy="3456486"/>
          </a:xfrm>
          <a:prstGeom prst="rect">
            <a:avLst/>
          </a:prstGeom>
          <a:noFill/>
          <a:ln w="25400" cap="flat" cmpd="thickThin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Palatino Linotype" pitchFamily="18" charset="0"/>
              <a:ea typeface="ＭＳ Ｐゴシック" pitchFamily="-112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5105400"/>
            <a:ext cx="4876800" cy="381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8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79716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Ultra-Fast Algorithm (UFA) for SPCP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8077200" cy="5486399"/>
          </a:xfrm>
        </p:spPr>
        <p:txBody>
          <a:bodyPr/>
          <a:lstStyle/>
          <a:p>
            <a:r>
              <a:rPr lang="en-US" dirty="0" smtClean="0"/>
              <a:t>Solve</a:t>
            </a:r>
          </a:p>
          <a:p>
            <a:r>
              <a:rPr lang="en-US" dirty="0" smtClean="0"/>
              <a:t>Domain unbounded </a:t>
            </a:r>
            <a:r>
              <a:rPr lang="en-US" dirty="0" smtClean="0">
                <a:sym typeface="Wingdings" panose="05000000000000000000" pitchFamily="2" charset="2"/>
              </a:rPr>
              <a:t> Epigraph Reform.!</a:t>
            </a:r>
            <a:endParaRPr lang="en-US" dirty="0" smtClean="0"/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8877" y="1066794"/>
            <a:ext cx="5440775" cy="56255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184" y="2438400"/>
            <a:ext cx="4135864" cy="81385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5932" y="4903733"/>
            <a:ext cx="4838321" cy="6858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184" y="3839243"/>
            <a:ext cx="1533118" cy="50405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Up-Down Arrow 7"/>
          <p:cNvSpPr/>
          <p:nvPr/>
        </p:nvSpPr>
        <p:spPr>
          <a:xfrm flipH="1">
            <a:off x="4419600" y="3350156"/>
            <a:ext cx="114299" cy="139853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873368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Ultra-Fast Algorithm For SPCP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8077200" cy="5562599"/>
          </a:xfrm>
          <a:ln>
            <a:noFill/>
          </a:ln>
        </p:spPr>
        <p:txBody>
          <a:bodyPr/>
          <a:lstStyle/>
          <a:p>
            <a:r>
              <a:rPr lang="en-US" dirty="0" smtClean="0"/>
              <a:t>Synthetic data: (Red: </a:t>
            </a:r>
            <a:r>
              <a:rPr lang="en-US" dirty="0" smtClean="0">
                <a:solidFill>
                  <a:srgbClr val="FF0000"/>
                </a:solidFill>
              </a:rPr>
              <a:t>F-W</a:t>
            </a:r>
            <a:r>
              <a:rPr lang="en-US" dirty="0" smtClean="0"/>
              <a:t>, Blue: </a:t>
            </a:r>
            <a:r>
              <a:rPr lang="en-US" dirty="0" smtClean="0">
                <a:solidFill>
                  <a:schemeClr val="accent1"/>
                </a:solidFill>
              </a:rPr>
              <a:t>UFA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2" descr="C:\Users\mucun\Dropbox\UCLA_presentation\figure\L_all_part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27" y="1981200"/>
            <a:ext cx="3614270" cy="274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mucun\Dropbox\UCLA_presentation\figure\S_all_part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00" y="1981520"/>
            <a:ext cx="3568400" cy="274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951305" y="1828800"/>
            <a:ext cx="1355770" cy="798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01025" y="1930582"/>
            <a:ext cx="1355770" cy="798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0952" y="5113039"/>
            <a:ext cx="8084448" cy="14401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6099" y="5260192"/>
            <a:ext cx="7114154" cy="117886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5092" y="2288491"/>
            <a:ext cx="601874" cy="208055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36009" y="2345707"/>
            <a:ext cx="594443" cy="2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720968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Ultra-Fast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For SPCP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1"/>
            <a:ext cx="8077200" cy="4674576"/>
          </a:xfrm>
        </p:spPr>
        <p:txBody>
          <a:bodyPr/>
          <a:lstStyle/>
          <a:p>
            <a:r>
              <a:rPr lang="en-US" dirty="0" smtClean="0"/>
              <a:t>Comparison with other algorithms</a:t>
            </a:r>
            <a:endParaRPr lang="en-US" dirty="0"/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2438400"/>
            <a:ext cx="7620000" cy="22098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017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UFA For Matrix SPCP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12632"/>
            <a:ext cx="8077200" cy="5216767"/>
          </a:xfrm>
        </p:spPr>
        <p:txBody>
          <a:bodyPr/>
          <a:lstStyle/>
          <a:p>
            <a:r>
              <a:rPr lang="en-US" sz="2800" dirty="0"/>
              <a:t>Background and foreground extractions from greyscale surveillance videos</a:t>
            </a:r>
          </a:p>
          <a:p>
            <a:endParaRPr lang="en-US" dirty="0"/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7600" y="2555632"/>
            <a:ext cx="2030850" cy="33348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581797" y="2889115"/>
            <a:ext cx="1075803" cy="570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536050" y="3030399"/>
            <a:ext cx="685800" cy="5463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80923" y="3642651"/>
            <a:ext cx="142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foreground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6143" y="3598326"/>
            <a:ext cx="149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background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83491" y="2950661"/>
            <a:ext cx="176296" cy="626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868" y="3459826"/>
            <a:ext cx="2261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e</a:t>
            </a:r>
            <a:r>
              <a:rPr lang="en-US" dirty="0" smtClean="0">
                <a:latin typeface="Palatino Linotype" panose="02040502050505030304" pitchFamily="18" charset="0"/>
              </a:rPr>
              <a:t>ach frame stacked as a column in 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11" name="shopping_mall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02274" y="4190013"/>
            <a:ext cx="5915025" cy="1782763"/>
          </a:xfrm>
          <a:prstGeom prst="rect">
            <a:avLst/>
          </a:prstGeom>
        </p:spPr>
      </p:pic>
      <p:pic>
        <p:nvPicPr>
          <p:cNvPr id="12" name="Picture 11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5708" y="6230607"/>
            <a:ext cx="2764767" cy="2081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407134" y="6230607"/>
            <a:ext cx="37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alatino Linotype" panose="02040502050505030304" pitchFamily="18" charset="0"/>
              </a:rPr>
              <a:t>96 seconds using a laptop! 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74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UFW For Tensor SPCP</a:t>
            </a:r>
            <a:endParaRPr 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956787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Convex program:</a:t>
            </a:r>
          </a:p>
          <a:p>
            <a:endParaRPr lang="en-US" dirty="0"/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813" y="1843625"/>
            <a:ext cx="2244798" cy="35721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72266" y="3080069"/>
            <a:ext cx="2095928" cy="27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low-rank tensor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68194" y="2543362"/>
            <a:ext cx="1937606" cy="27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s</a:t>
            </a:r>
            <a:r>
              <a:rPr lang="en-US" b="1" dirty="0" smtClean="0">
                <a:latin typeface="Palatino Linotype" panose="02040502050505030304" pitchFamily="18" charset="0"/>
              </a:rPr>
              <a:t>parse tensor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5320230" y="2191412"/>
            <a:ext cx="285964" cy="8852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</p:cNvCxnSpPr>
          <p:nvPr/>
        </p:nvCxnSpPr>
        <p:spPr>
          <a:xfrm flipH="1" flipV="1">
            <a:off x="6418665" y="2165916"/>
            <a:ext cx="918332" cy="377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94191" y="2941570"/>
            <a:ext cx="1937606" cy="487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4-way tensor color video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015394" y="2191323"/>
            <a:ext cx="1149877" cy="544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6587" y="4758685"/>
            <a:ext cx="5643413" cy="57531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59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949568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UFA For Tensor SPCP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8077200" cy="5029199"/>
          </a:xfrm>
        </p:spPr>
        <p:txBody>
          <a:bodyPr/>
          <a:lstStyle/>
          <a:p>
            <a:r>
              <a:rPr lang="en-US" dirty="0" smtClean="0"/>
              <a:t>Background segmentation for color videos: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3086" y="2438400"/>
            <a:ext cx="262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b</a:t>
            </a:r>
            <a:r>
              <a:rPr lang="en-US" b="1" dirty="0" smtClean="0">
                <a:latin typeface="Palatino Linotype" panose="02040502050505030304" pitchFamily="18" charset="0"/>
              </a:rPr>
              <a:t>ackground modelling (50% missing entries)</a:t>
            </a:r>
            <a:endParaRPr lang="en-US" dirty="0"/>
          </a:p>
        </p:txBody>
      </p:sp>
      <p:pic>
        <p:nvPicPr>
          <p:cNvPr id="5" name="tensor_rPC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3348256"/>
            <a:ext cx="6756252" cy="18004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5400" y="5486400"/>
            <a:ext cx="675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size:  128 x 160 x 3 x 300  = 18.4M                      Run time: </a:t>
            </a:r>
            <a:r>
              <a:rPr lang="en-US" dirty="0"/>
              <a:t> </a:t>
            </a:r>
            <a:r>
              <a:rPr lang="en-US" dirty="0" smtClean="0"/>
              <a:t>34 </a:t>
            </a:r>
            <a:r>
              <a:rPr lang="en-US" dirty="0" err="1" smtClean="0"/>
              <a:t>secs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873368"/>
          </a:xfrm>
        </p:spPr>
        <p:txBody>
          <a:bodyPr/>
          <a:lstStyle/>
          <a:p>
            <a:r>
              <a:rPr lang="en-US" dirty="0" smtClean="0"/>
              <a:t>Thanks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8077200" cy="5638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References:</a:t>
            </a:r>
          </a:p>
          <a:p>
            <a:pPr>
              <a:buFont typeface="+mj-lt"/>
              <a:buAutoNum type="arabicPeriod"/>
              <a:defRPr/>
            </a:pPr>
            <a:r>
              <a:rPr lang="en-US" sz="1700" b="1" i="1" dirty="0">
                <a:latin typeface="Arial" pitchFamily="34" charset="0"/>
                <a:cs typeface="Arial" pitchFamily="34" charset="0"/>
              </a:rPr>
              <a:t>Square Deal: Lower Bounds and Improved Relaxations for Tensor Recovery         Mu, Huang, Wright, Goldfarb, ‘13</a:t>
            </a:r>
          </a:p>
          <a:p>
            <a:pPr>
              <a:buFont typeface="+mj-lt"/>
              <a:buAutoNum type="arabicPeriod"/>
              <a:defRPr/>
            </a:pPr>
            <a:r>
              <a:rPr lang="en-US" sz="1700" b="1" i="1" dirty="0">
                <a:latin typeface="Arial" pitchFamily="34" charset="0"/>
                <a:cs typeface="Arial" pitchFamily="34" charset="0"/>
              </a:rPr>
              <a:t>Provable Low-rank Tensor Recovery      Huang, Mu, Wright, Goldfarb, ‘14</a:t>
            </a:r>
          </a:p>
          <a:p>
            <a:pPr>
              <a:buFont typeface="+mj-lt"/>
              <a:buAutoNum type="arabicPeriod"/>
              <a:defRPr/>
            </a:pPr>
            <a:r>
              <a:rPr lang="en-US" sz="1700" b="1" i="1" dirty="0">
                <a:latin typeface="Arial" pitchFamily="34" charset="0"/>
                <a:cs typeface="Arial" pitchFamily="34" charset="0"/>
              </a:rPr>
              <a:t>Fast Algorithms for Stable Robust Principal Component Pursuit via Frank-Wolfe        Mu, Wright, Goldfarb, ’14</a:t>
            </a:r>
          </a:p>
          <a:p>
            <a:pPr>
              <a:buFont typeface="+mj-lt"/>
              <a:buAutoNum type="arabicPeriod"/>
              <a:defRPr/>
            </a:pPr>
            <a:r>
              <a:rPr lang="en-US" sz="17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700" b="1" i="1" dirty="0">
                <a:latin typeface="Arial" pitchFamily="34" charset="0"/>
                <a:cs typeface="Arial" pitchFamily="34" charset="0"/>
              </a:rPr>
              <a:t>Robust Low-rank Tensor Recovery: Models and Algorithms  Qin, G., ‘12                  </a:t>
            </a:r>
          </a:p>
          <a:p>
            <a:pPr>
              <a:buFont typeface="+mj-lt"/>
              <a:buAutoNum type="arabicPeriod"/>
              <a:defRPr/>
            </a:pPr>
            <a:endParaRPr lang="en-US" sz="17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http://www.columbia.edu/~jw2966/JW.jpg"/>
          <p:cNvPicPr preferRelativeResize="0"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88727"/>
            <a:ext cx="16764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lh6.googleusercontent.com/-ZGN-iQEiGxc/AAAAAAAAAAI/AAAAAAAAAAA/qwwW9_HbmCc/s160-c-k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43000"/>
            <a:ext cx="1828799" cy="207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78" y="1143000"/>
            <a:ext cx="1524001" cy="20878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225513"/>
            <a:ext cx="1639386" cy="207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949568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 Incoherence Conditions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7028128" cy="4297363"/>
          </a:xfrm>
        </p:spPr>
      </p:pic>
    </p:spTree>
    <p:extLst>
      <p:ext uri="{BB962C8B-B14F-4D97-AF65-F5344CB8AC3E}">
        <p14:creationId xmlns:p14="http://schemas.microsoft.com/office/powerpoint/2010/main" val="426486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 Basics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762000" y="1371600"/>
                <a:ext cx="80772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Modes and Fibers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400" dirty="0" smtClean="0"/>
                  <a:t>Unfolding (flattening)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       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      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𝓧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xfrm>
                <a:off x="762000" y="1371600"/>
                <a:ext cx="8077200" cy="5257800"/>
              </a:xfrm>
              <a:blipFill rotWithShape="1">
                <a:blip r:embed="rId7"/>
                <a:stretch>
                  <a:fillRect l="-981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6248400" cy="2161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648200"/>
            <a:ext cx="1295400" cy="762797"/>
          </a:xfrm>
          <a:prstGeom prst="rect">
            <a:avLst/>
          </a:prstGeom>
          <a:noFill/>
          <a:ln>
            <a:noFill/>
          </a:ln>
          <a:effectLst/>
          <a:scene3d>
            <a:camera prst="isometricLeftDown">
              <a:rot lat="1200000" lon="24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613" y="4648200"/>
            <a:ext cx="1597387" cy="762797"/>
          </a:xfrm>
          <a:prstGeom prst="rect">
            <a:avLst/>
          </a:prstGeom>
          <a:noFill/>
          <a:ln>
            <a:noFill/>
          </a:ln>
          <a:effectLst/>
          <a:scene3d>
            <a:camera prst="isometricLeftDown">
              <a:rot lat="1200000" lon="24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00"/>
            <a:ext cx="2713879" cy="8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4572000"/>
            <a:ext cx="3209925" cy="70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2" y="5878353"/>
            <a:ext cx="4433888" cy="53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15200" y="3429000"/>
            <a:ext cx="1768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 smtClean="0"/>
              <a:t>Kolda</a:t>
            </a:r>
            <a:r>
              <a:rPr lang="en-US" sz="1400" dirty="0" smtClean="0"/>
              <a:t> &amp; Bader, 2009)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350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19"/>
    </mc:Choice>
    <mc:Fallback xmlns="">
      <p:transition advTm="411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00100" y="98627"/>
            <a:ext cx="8077200" cy="1143000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 Decomposition and Rank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825500" y="1066800"/>
                <a:ext cx="8077200" cy="5638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Tucker Decomposition (Higher-order SVD)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𝒳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𝒢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×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×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𝐵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×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𝒴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𝒳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×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⇔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Matrices A, B, C have orthonormal columns</a:t>
                </a:r>
              </a:p>
              <a:p>
                <a:r>
                  <a:rPr lang="en-US" i="1" dirty="0" smtClean="0"/>
                  <a:t>Tucker (</a:t>
                </a:r>
                <a:r>
                  <a:rPr lang="en-US" i="1" dirty="0" err="1" smtClean="0"/>
                  <a:t>multilinear</a:t>
                </a:r>
                <a:r>
                  <a:rPr lang="en-US" i="1" dirty="0" smtClean="0"/>
                  <a:t>) Rank</a:t>
                </a:r>
                <a:r>
                  <a:rPr lang="en-US" dirty="0" smtClean="0"/>
                  <a:t>: vector of ranks of the K </a:t>
                </a:r>
                <a:r>
                  <a:rPr lang="en-US" dirty="0" err="1" smtClean="0"/>
                  <a:t>unfoldings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=1,⋯,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xfrm>
                <a:off x="825500" y="1066800"/>
                <a:ext cx="8077200" cy="5638800"/>
              </a:xfrm>
              <a:blipFill rotWithShape="0">
                <a:blip r:embed="rId7"/>
                <a:stretch>
                  <a:fillRect l="-1736" t="-2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98" y="2045500"/>
            <a:ext cx="4953001" cy="216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65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306"/>
    </mc:Choice>
    <mc:Fallback xmlns="">
      <p:transition advTm="3430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Decomposition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762000" y="1371600"/>
                <a:ext cx="80772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CANDECOMP/PARAFAC (CP)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𝒳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∘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∘⋯∘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𝑁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𝒂</m:t>
                                </m:r>
                              </m:e>
                              <m:sub/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∘</m:t>
                            </m:r>
                            <m:sSubSup>
                              <m:sSubSupPr>
                                <m:ctrlP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𝒂</m:t>
                                </m:r>
                              </m:e>
                              <m:sub/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∘⋯∘</m:t>
                            </m:r>
                            <m:sSubSup>
                              <m:sSubSupPr>
                                <m:ctrlP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𝒂</m:t>
                                </m:r>
                              </m:e>
                              <m:sub/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𝑁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⋯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sz="2800" i="1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⋯</m:t>
                    </m:r>
                    <m:sSubSup>
                      <m:sSub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</m:d>
                      </m:sup>
                    </m:sSubSup>
                  </m:oMath>
                </a14:m>
                <a:endParaRPr lang="en-US" sz="2800" dirty="0"/>
              </a:p>
              <a:p>
                <a:r>
                  <a:rPr lang="en-US" dirty="0" smtClean="0"/>
                  <a:t>rank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𝒳</m:t>
                    </m:r>
                    <m:r>
                      <a:rPr lang="en-US" b="0" i="1" smtClean="0">
                        <a:latin typeface="Cambria Math"/>
                      </a:rPr>
                      <m:t>)≝</m:t>
                    </m:r>
                  </m:oMath>
                </a14:m>
                <a:r>
                  <a:rPr lang="en-US" dirty="0" smtClean="0"/>
                  <a:t>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s.t.</a:t>
                </a:r>
                <a:r>
                  <a:rPr lang="en-US" dirty="0" smtClean="0"/>
                  <a:t> approximation holds with equality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xfrm>
                <a:off x="762000" y="1371600"/>
                <a:ext cx="8077200" cy="5181600"/>
              </a:xfrm>
              <a:blipFill rotWithShape="0">
                <a:blip r:embed="rId7"/>
                <a:stretch>
                  <a:fillRect l="-1736" t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81326"/>
            <a:ext cx="6150873" cy="159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15200" y="4114800"/>
            <a:ext cx="1768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 smtClean="0"/>
              <a:t>Kolda</a:t>
            </a:r>
            <a:r>
              <a:rPr lang="en-US" sz="1400" dirty="0" smtClean="0"/>
              <a:t> &amp; Bader, 2009)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205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219"/>
    </mc:Choice>
    <mc:Fallback xmlns="">
      <p:transition advTm="1721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Convex Low-rank Tensor Recovery Model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194574" cy="49567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Sum of Nuclear Norms (SNN)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Convex model with SNN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endParaRPr lang="en-US" dirty="0" smtClean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3657599" cy="914400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5337367" y="2594166"/>
            <a:ext cx="221867" cy="1295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53000" y="32882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SNN</a:t>
            </a:r>
            <a:endParaRPr lang="en-US" dirty="0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648200"/>
            <a:ext cx="3657600" cy="15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Strongly Convex </a:t>
            </a:r>
            <a:r>
              <a:rPr lang="en-US" b="1" u="sng" dirty="0"/>
              <a:t>Low-rank Tensor Recovery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1003" y="1412632"/>
            <a:ext cx="8077200" cy="49881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Tensor Recovery (</a:t>
            </a:r>
            <a:r>
              <a:rPr lang="en-US" b="1" dirty="0" smtClean="0"/>
              <a:t>TR</a:t>
            </a:r>
            <a:r>
              <a:rPr lang="en-US" dirty="0" smtClean="0"/>
              <a:t>) model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 Strongly convex program when            ;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/>
              <a:t>Exact recovery guaranteed when     is below a threshold.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34" y="3916773"/>
            <a:ext cx="720566" cy="228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48" y="4952995"/>
            <a:ext cx="183452" cy="1834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4863" y="2186569"/>
            <a:ext cx="5460020" cy="116880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151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pagestyle{empty}&#10;\begin{document}&#10;\begin{flalign*}&#10;\min_{\mcb X, \mcb E} \quad &amp;\sum_{i=1}^K \lambda_i\|\mcb X_{(i)}\|_* + \norm{\mcb E}{1}&#10;+ \frac{\tau}{2} \left( \norm{\mcb X}{F}^2 + \norm{\mcb E}{F}^2 \right)\\&#10;\mbox{s.t.}  \quad &amp; \mc P_{\Omega}[\mcb X + \mcb E] = \mcb B&#10;\end{flalig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5"/>
  <p:tag name="PICTUREFILESIZE" val="2596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pagestyle{empty}&#10;\begin{document}&#10;\begin{flalign*}&#10;\mcb X \in \reals^{100 \times 100 \times 100}&#10;\end{flalig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7"/>
  <p:tag name="PICTUREFILESIZE" val="47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pagestyle{empty}&#10;\begin{document}&#10;\begin{flalign*}&#10;(1,r,r)&#10;\end{flalig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9"/>
  <p:tag name="PICTUREFILESIZE" val="22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pagestyle{empty}&#10;\begin{document}&#10;$&#10;\frac{ \norm{\sum_{i=1}^3 \lambda_i \mc A_i^* \mb U_i \mb V_i^\top}{\infty}&#10;}{3\norm{\lambda_i \mb U_i \mb V_i^\top}{\infty}}$ increases from 1 to 4 as $r$ increases from&#10;1 to 100.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2"/>
  <p:tag name="PICTUREFILESIZE" val="216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pagestyle{empty}&#10;\begin{document}&#10;$&#10;\mcb X_0 \in \reals^{30 \times 30 \times 30}&#10;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50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pagestyle{empty}&#10;\begin{document}&#10;$&#10;\rho&#10;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6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pagestyle{empty}&#10;\begin{document}&#10;$&#10;(r,\rho)&#10;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"/>
  <p:tag name="PICTUREFILESIZE" val="22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pagestyle{empty}&#10;\begin{document}&#10;\begin{flalign*}&#10;(r,r,\ldots, r).&#10;\end{flalig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9"/>
  <p:tag name="PICTUREFILESIZE" val="276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pagestyle{empty}&#10;\begin{document}&#10;\begin{flalign*}&#10;n&#10;\end{flalig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8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newcommand{\floor}[1]{\left\lfloor #1 \right\rfloor}&#10;\newcommand{\ceiling}[1]{\left\lceil #1 \right\rceil}&#10;\pagestyle{empty}&#10;\begin{document}&#10;\begin{eqnarray*}&#10;\min_{\mcb X}&amp; \;\; &amp;\sum_{i=1}^K \|\mcb X_{(i)}\|_*  \\&#10;\mbox{s.t.}&amp; \;\;\; &amp;\mc P_\Omega[\mcb X]=\mc P_\Omega[\mcb X_0]&#10;\end{eqnarray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8"/>
  <p:tag name="PICTUREFILESIZE" val="154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newcommand{\floor}[1]{\left\lfloor #1 \right\rfloor}&#10;\newcommand{\ceiling}[1]{\left\lceil #1 \right\rceil}&#10;\pagestyle{empty}&#10;\begin{document}&#10;\begin{eqnarray*}&#10;\min_{\mcb X}&amp; \;\; &amp;\norm{\mcb X_\square}{*}  \\&#10;\mbox{s.t.}&amp; \;\;\; &amp;\mc P_\Omega[\mcb X]=\mc P_\Omega[\mcb X_0]&#10;\end{eqnarray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8"/>
  <p:tag name="PICTUREFILESIZE" val="1081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cb}[1]{{\mb{\mc{#1}}}}&#10;\newcommand{\reals}{\mathbb{R}}&#10;\newcommand{\set}[1]{\left\{ #1 \right\}}&#10;\newcommand{\norm}[2]{\left\| #1 \right\|_{#2}}&#10;\newcommand{\rank}{\mathrm{rank}}&#10;\pagestyle{empty}&#10;\begin{document}&#10;\begin{flalign*}&#10;\min_{\mcb X, \mcb E} \quad &amp;\sum_{i=1}^K \lambda_i\|\mcb X_{i,(i)}\|_* + K\norm{\mcb E}{1} &#10;\\&#10;\mbox{s.t.}  \quad &amp; \mcb X_i + \mcb E = \mcb B, \quad  i = 1,2, \cdots, K.&#10;\end{flalig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0"/>
  <p:tag name="PICTUREFILESIZE" val="2170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command{\norm}[2]{\left\| #1 \right\|_{#2}}&#10;\pagestyle{empty}&#10;\begin{document}&#10;$\min_{\mb X} \; \frac{1}{2}  \norm{\mb X -\mb Z}{2}^2 + \lambda \norm{\mb X}{*} $ 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6"/>
  <p:tag name="PICTUREFILESIZE" val="717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reals}{\mathbb{R}}&#10;\newcommand{\norm}[2]{\left\| #1 \right\|_{#2}}&#10;\pagestyle{empty}&#10;\begin{document}&#10;\begin{equation*} &#10;\mbox{minimize} \quad h(\bm x)   \qquad  \mbox{subject to } \quad \bm x \in \mc D \subseteq \reals^n&#10;\end{equation*}&#10;\end{document}"/>
  <p:tag name="FILENAME" val="TP_tmp"/>
  <p:tag name="FORMAT" val="png16m"/>
  <p:tag name="RES" val="4800"/>
  <p:tag name="BLEND" val="0"/>
  <p:tag name="TRANSPARENT" val="0"/>
  <p:tag name="TBUG" val="0"/>
  <p:tag name="ALLOWFS" val="0"/>
  <p:tag name="ORIGWIDTH" val="199"/>
  <p:tag name="PICTUREFILESIZE" val="7213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reals}{\mathbb{R}}&#10;\newcommand{\norm}[2]{\left\| #1 \right\|_{#2}}&#10;\pagestyle{empty}&#10;\begin{document}&#10;$\mc D$&#10;\end{document}"/>
  <p:tag name="FILENAME" val="TP_tmp"/>
  <p:tag name="FORMAT" val="png16m"/>
  <p:tag name="RES" val="4800"/>
  <p:tag name="BLEND" val="0"/>
  <p:tag name="TRANSPARENT" val="0"/>
  <p:tag name="TBUG" val="0"/>
  <p:tag name="ALLOWFS" val="0"/>
  <p:tag name="ORIGWIDTH" val="9"/>
  <p:tag name="PICTUREFILESIZE" val="477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reals}{\mathbb{R}}&#10;\newcommand{\norm}[2]{\left\| #1 \right\|_{#2}}&#10;\pagestyle{empty}&#10;\begin{document}&#10;$h(\cdot)$&#10;\end{document}"/>
  <p:tag name="FILENAME" val="TP_tmp"/>
  <p:tag name="FORMAT" val="png16m"/>
  <p:tag name="RES" val="4800"/>
  <p:tag name="BLEND" val="0"/>
  <p:tag name="TRANSPARENT" val="0"/>
  <p:tag name="TBUG" val="0"/>
  <p:tag name="ALLOWFS" val="0"/>
  <p:tag name="ORIGWIDTH" val="15"/>
  <p:tag name="PICTUREFILESIZE" val="893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, algorithmic}&#10;\usepackage[plain]{algorithm}&#10;\usepackage{xcolor}&#10;\pagecolor[HTML]{FFFFFF}&#10;\newcommand{\mb}{\boldsymbol}&#10;\newcommand{\mc}{\mathcal}&#10;\renewcommand{\Re}{\mathbb{R}}&#10;\newcommand{\norm}[2]{\left\| #1 \right\|_{#2}}&#10;\newcommand{\PO}{\mc P_{\Omega}}&#10;\newcommand{\&lt;}{\langle}&#10;\renewcommand{\&gt;}{\rangle}&#10;\newcommand{\innerprod}[2]{\left\&lt; #1, #2 \right\&gt;}&#10;\pagestyle{empty}&#10;\begin{document}&#10;\begin{algorithm}[tb]   &#10;\begin{algorithmic}[1]&#10;   \STATE {\bfseries Initialization:} $\bm x^0 \in \mc D$;&#10;   \FOR{$k=0,\; 1,\; 2, \; \cdots$}&#10;   \STATE $\bm v^k  \in \mbox{argmin}_{\bm v\in \mc D} \innerprod{\bm v}{\nabla h(\bm x^k)}$;&#10;   \STATE $\bm x^{k+1} =\bm x^{k}+\frac{2}{k+2} (\bm v^k- \bm x^{k});$ \label{eqn:updating}&#10;   \ENDFOR&#10;\end{algorithmic}&#10;\end{algorithm}&#10;\end{document}"/>
  <p:tag name="FILENAME" val="TP_tmp"/>
  <p:tag name="FORMAT" val="png16m"/>
  <p:tag name="RES" val="4800"/>
  <p:tag name="BLEND" val="0"/>
  <p:tag name="TRANSPARENT" val="0"/>
  <p:tag name="TBUG" val="0"/>
  <p:tag name="ALLOWFS" val="0"/>
  <p:tag name="ORIGWIDTH" val="150"/>
  <p:tag name="PICTUREFILESIZE" val="2372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command{\norm}[2]{\left\| #1 \right\|_{#2}}&#10;\newcommand{\PO}{\mc P_{\Omega}}&#10;\pagestyle{empty}&#10;\begin{document}&#10;$$&#10;\min_{\mb L, \mb S}  \;\; \frac{1}{2} \norm{\PO [\mb L+\mb S - \mb M]}{F}^2 \qquad  \mbox{s.t.} \;\;  \norm{\mb L}{*} \le \beta_1, \; \norm{\mb S}{1} \le \beta_2&#10;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60"/>
  <p:tag name="PICTUREFILESIZE" val="1633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, algorithmic}&#10;\usepackage[plain]{algorithm}&#10;\usepackage{xcolor}&#10;\pagecolor[HTML]{FFFFFF}&#10;\newcommand{\mb}{\boldsymbol}&#10;\newcommand{\mc}{\mathcal}&#10;\renewcommand{\Re}{\mathbb{R}}&#10;\newcommand{\norm}[2]{\left\| #1 \right\|_{#2}}&#10;\newcommand{\PO}{\mc P_{\Omega}}&#10;\newcommand{\&lt;}{\langle}&#10;\renewcommand{\&gt;}{\rangle}&#10;\pagestyle{empty}&#10;\begin{document}&#10;\begin{algorithm}[h]&#10;   %\caption{Frank-Wolfe method}&#10;\begin{algorithmic}[1]&#10;   \STATE {\bfseries Init:} $\mb L^0 = \mb S^0 = \mb 0;$&#10;   \FOR{$k=0,\; 1,\; 2, \; \cdots$}&#10;   \STATE $\mb D_L^k \in \arg \min_{\norm{\mb D_L}{*}\le 1} \&lt; \PO[\mb L^k + \mb S^k - \mb M], \; \mb D_L\&gt;$;&#10;   \STATE $\mb D_S^k \in \arg \min_{\norm{\mb D_S}{1}\le 1} \&lt; \PO[\mb L^k + \mb S^k - \mb M], \; \mb D_S\&gt;$;&#10;   \STATE$\mb L^{k+1} = \mb L^k + \frac{2}{k+2}(\beta_1\mb D_L^k - \mb L^k);$&#10;   \STATE$\mb S^{k+1} = \mb S^k + \frac{2}{k+2}(\beta_2\mb D_S^k - \mb S^k);$&#10;   \ENDFOR&#10;\end{algorithmic}&#10;\end{algorithm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6467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command{\norm}[2]{\left\| #1 \right\|_{#2}}&#10;\pagestyle{empty}&#10;\begin{document}&#10;$\mb S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110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command{\norm}[2]{\left\| #1 \right\|_{#2}}&#10;\pagestyle{empty}&#10;\begin{document}&#10;$&#10;\mb S^{k+1} = \frac{k}{k+2}\mb S^k - \frac{2\beta_2}{k+2}\bm e_{i^\star}^k (\bm e_{j^\star}^k)^\top&#10;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5"/>
  <p:tag name="PICTUREFILESIZE" val="96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command{\norm}[2]{\left\| #1 \right\|_{#2}}&#10;\pagestyle{empty}&#10;\begin{document}&#10;$\norm{\mb S^{k+1}}{0} \le \norm{\mb S^k}{0}+1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5"/>
  <p:tag name="PICTUREFILESIZE" val="466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, algorithmic}&#10;\usepackage[plain]{algorithm}&#10;\usepackage{xcolor}&#10;\pagecolor[HTML]{FFFFFF}&#10;\newcommand{\mb}{\boldsymbol}&#10;\newcommand{\mc}{\mathcal}&#10;\renewcommand{\Re}{\mathbb{R}}&#10;\newcommand{\norm}[2]{\left\| #1 \right\|_{#2}}&#10;\newcommand{\PO}{\mc P_{\Omega}}&#10;\newcommand{\&lt;}{\langle}&#10;\renewcommand{\&gt;}{\rangle}&#10;\pagestyle{empty}&#10;\begin{document}&#10;\begin{algorithm}[h]&#10;   %\caption{Frank-Wolfe method}&#10;\begin{algorithmic}[1]&#10;   \STATE {\bfseries Initialization:} $\mb L^0 = \mb S^0 = \mb 0;$&#10;   \FOR{$k=0,\; 1,\; 2, \; \cdots$}&#10;   \STATE $\mb D_L^k \in \arg \min_{\norm{\mb D_L}{*}\le 1} \&lt; \PO[\mb L^k + \mb S^k - \mb M], \; \mb D_L\&gt;$;&#10;   \STATE $\mb D_S^k \in \arg \min_{\norm{\mb D_S}{1}\le 1} \&lt; \PO[\mb L^k + \mb S^k - \mb M], \; \mb D_S\&gt;$;&#10;   \STATE $\gamma = \frac{2}{k+2}$;&#10;   \STATE $\mb L^{k+\frac{1}{2}} = \mb L^k + \gamma(\beta_1\mb D_L^k - \mb L^k);$&#10;   \STATE $\mb S^{k+\frac{1}{2}} = \mb S^k + \gamma(\beta_2\mb D_S^k - \mb S^k);$&#10;   \STATE $\mb S^{k+1} = \mc P_{\norm{\cdot}{1} \le \beta_2} \big[\mb S^{k+\frac{1}{2}} - \PO [\mb L^{k+\frac{1}{2}}+\mb S^{k+\frac{1}{2}}-\mb M] \big];$ \label{eqn:fw-p_proj_step}&#10;   \STATE $\mb L^{k+1} = \mb L^{k+\frac{1}{2}};$&#10;   \ENDFOR&#10;\end{algorithmic}&#10;\end{algorithm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9"/>
  <p:tag name="PICTUREFILESIZE" val="9157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command{\norm}[2]{\left\| #1 \right\|_{#2}}&#10;\newcommand{\PO}{\mc P_{\Omega}}&#10;\pagestyle{empty}&#10;\begin{document}&#10;$$&#10;\min_{\mb L, \mb S} \;\; \frac{1}{2} \norm{\PO [\mb L+\mb S - \mb M]}{F}^2 + \lambda_1 \norm{\mb L}{*} + \lambda_2 \norm{\mb S}{1}&#10;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2"/>
  <p:tag name="PICTUREFILESIZE" val="1351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command{\norm}[2]{\left\| #1 \right\|_{#2}}&#10;\newcommand{\PO}{\mc P_{\Omega}}&#10;\pagestyle{empty}&#10;\begin{document}&#10;\begin{eqnarray*} &amp;\min       &amp; \frac{1}{2} \norm{\PO [\mb L +\mb S -\mb M]}{F}^2 + \lambda_1 t_1 + \lambda_2 t_2 \nonumber\\&#10;&amp;\mbox{s.t.}&amp;  \norm{\mb L}{*}\le t_1 , \;\;  \norm{\mb S}{1}\le t_2&#10;\end{eqnarray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3"/>
  <p:tag name="PICTUREFILESIZE" val="1861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command{\norm}[2]{\left\| #1 \right\|_{#2}}&#10;\newcommand{\PO}{\mc P_{\Omega}}&#10;\pagestyle{empty}&#10;\begin{document}&#10;\begin{eqnarray*} &amp;\min       &amp; g(\mb L ,\mb S, t_1, t_2) = \frac{1}{2} \norm{\PO [\mb L +\mb S -\mb M]}{F}^2 + \lambda_1 t_1 + \lambda_2 t_2 \nonumber\\&#10;&amp;\mbox{s.t.}&amp;  \norm{\mb L}{*}\le t_1 \le U_1, \;\; \norm{\mb S}{1}\le t_2 \le U_2&#10;\end{eqnarray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54"/>
  <p:tag name="PICTUREFILESIZE" val="256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command{\norm}[2]{\left\| #1 \right\|_{#2}}&#10;\newcommand{\PO}{\mc P_{\Omega}}&#10;\pagestyle{empty}&#10;\begin{document}&#10;\begin{flalign*}&#10;U_1 \ge U_1^\star &amp;:= \norm{\mb L^\star}{*} \\ &#10;U_2 \ge U_2^\star &amp;:= \norm{\mb S^\star}{1}&#10;\end{flalig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9"/>
  <p:tag name="PICTUREFILESIZE" val="915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theorem{theorem}{Theorem}&#10;\usepackage{color}&#10;\newcommand{\darkred}{\color[rgb]{.753,0,0}}&#10;\newcommand{\darkblue}{\color[rgb]{0,0,.753}}&#10;\newcommand{\darkgreen}{\color[RGB]{0,128,0}}&#10;\newcommand{\norm}[2]{\left\| #1 \right\|_{#2}}&#10;\newcommand{\prob}[2][]{\mathbb{P}_{#1}\left[ \, #2 \, \right] }&#10;\pagestyle{empty}&#10;\begin{document}&#10;\setcounter{theorem}{7}&#10;\begin{theorem}[M., Wright, Goldfarb, '14]&#10;For $\{(\mb L^k, \mb S^k)\}$ produced by FW-P method, we have&#10;$$&#10;f(\mb L^k, \mb S^k) - f(\mb L^\star, \mb S^\star)\le \frac{16(\beta_1^2+\beta_2^2)}{k+2}.&#10;$$&#10;\end{theorem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4"/>
  <p:tag name="PICTUREFILESIZE" val="5130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set}[1]{\left\{ #1 \right\}}&#10;\newcommand{\mc}{\mathcal}&#10;\newcommand{\reals}{\mathbb{R}}&#10;\newcommand{\norm}[2]{\left\| #1 \right\|_{#2}}&#10;\pagestyle{empty}&#10;\begin{document}&#10;\begin{table}[htd]&#10;\label{tab:survellance}&#10;\centering&#10;\begin{tabular}{l c c |c c c c c c}&#10;\hline&#10;  &amp;&amp;&amp; \multicolumn{2}{c}{FW-T} &amp; \multicolumn{2}{c}{ISTA} &amp; \multicolumn{2}{c}{FISTA} \\  \hline&#10;  % after \\: \hline or \cline{col1-col2} \cline{col3-col4} ...&#10;  Problem &amp; $m$ &amp; $n$ &amp; iter. &amp; cpu (s)  &amp; iter. &amp; cpu  &amp; iter. &amp; cpu  \\  \hline&#10;  Hall &amp; 25344 &amp; 200 &amp; 6 &amp; 3.93 &amp; 30 &amp; 21.1 &amp; 14&amp; 12.0    \\ \hline&#10;  Mall &amp;  81920 &amp; 300 &amp; 5 &amp; 17.5 &amp; 27 &amp;101 &amp;15 &amp;69.0 \\    \hline&#10;  Escalator &amp; 20800 &amp; 1000 &amp; 6 &amp; 16.2 &amp; 13 &amp; 44.0  &amp;10 &amp;45.2\\ \hline&#10;  Lobby &amp; 20480 &amp; 1000 &amp; 5 &amp; 15.1 &amp; 30 &amp;133 &amp;16 &amp; 119\\&#10;  \hline&#10;\end{tabular}&#10;\end{table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3"/>
  <p:tag name="PICTUREFILESIZE" val="6604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command{\norm}[2]{\left\| #1 \right\|_{#2}}&#10;\pagestyle{empty}&#10;\begin{document}&#10;$\bm M \approx \bm L_0 + \bm S_0 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408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renewcommand{\Re}{\mathbb{R}}&#10;\newcommand{\norm}[2]{\left\| #1 \right\|_{#2}}&#10;\pagestyle{empty}&#10;\begin{document}&#10;$256 \times 320 \times 800 \approx 6.5M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6"/>
  <p:tag name="PICTUREFILESIZE" val="76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f}{\mathfrak}&#10;\newcommand{\mcb}[1]{{\mb{\mc{#1}}}}&#10;\newcommand{\reals}{\mathbb{R}}&#10;\newcommand{\set}[1]{\left\{ #1 \right\}}&#10;\newcommand{\norm}[2]{\left\| #1 \right\|_{#2}}&#10;\newcommand{\PO}{\mathcal{P}_\Omega}&#10;\newcommand{\rank}{\mathrm{rank}}&#10;\pagestyle{empty}&#10;\begin{document}&#10;\begin{equation*}&#10;\mcb X \approx \PO [\mcb L + \mcb S]&#10;\end{equatio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9"/>
  <p:tag name="PICTUREFILESIZE" val="504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,bm}&#10;\usepackage{xcolor}&#10;\pagecolor[HTML]{FFFFFF}&#10;\newcommand{\mb}{\boldsymbol}&#10;\newcommand{\mc}{\mathcal}&#10;\newcommand{\mf}{\mathfrak}&#10;\newcommand{\mcb}[1]{{\mb{\mc{#1}}}}&#10;\newcommand{\reals}{\mathbb{R}}&#10;\newcommand{\set}[1]{\left\{ #1 \right\}}&#10;\newcommand{\norm}[2]{\left\| #1 \right\|_{#2}}&#10;\newcommand{\rank}{\mathrm{rank}}&#10;\newcommand{\PO}{\mathcal{P}_\Omega}&#10;\pagestyle{empty}&#10;\begin{document}&#10;\begin{equation*}&#10;\min_{\mcb L, \mcb S}  \;  \frac{1}{2} \norm{ \PO[\mcb X -  \mcb L - \mcb S]}{F} + \lambda_1 \norm{\mcb X_\square}{*} + \lambda_2 \norm{\mcb S}{1}&#10;\end{equatio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6"/>
  <p:tag name="PICTUREFILESIZE" val="1372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heme/theme1.xml><?xml version="1.0" encoding="utf-8"?>
<a:theme xmlns:a="http://schemas.openxmlformats.org/drawingml/2006/main" name="Trai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1284</Words>
  <Application>Microsoft Office PowerPoint</Application>
  <PresentationFormat>On-screen Show (4:3)</PresentationFormat>
  <Paragraphs>308</Paragraphs>
  <Slides>48</Slides>
  <Notes>13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Training</vt:lpstr>
      <vt:lpstr>Low-rank Matrix and Tensor Recovery: Theory and Algorithms</vt:lpstr>
      <vt:lpstr>Outline</vt:lpstr>
      <vt:lpstr>Low-rank Matrix and Tensor Recovery Models</vt:lpstr>
      <vt:lpstr>Low-rank Matrix Recovery Models</vt:lpstr>
      <vt:lpstr>Tensor Basics</vt:lpstr>
      <vt:lpstr>Tensor Decomposition and Rank</vt:lpstr>
      <vt:lpstr>Tensor Decomposition and Rank</vt:lpstr>
      <vt:lpstr>Convex Low-rank Tensor Recovery Model</vt:lpstr>
      <vt:lpstr>Strongly Convex Low-rank Tensor Recovery Model</vt:lpstr>
      <vt:lpstr>Tensor Recovery Guarantees: Sufficient Conditions </vt:lpstr>
      <vt:lpstr>Conditions for Low-rank Tensor Recovery</vt:lpstr>
      <vt:lpstr>Tensor Incoherence Conditions (TICs)</vt:lpstr>
      <vt:lpstr>Tensor Incoherence Conditions</vt:lpstr>
      <vt:lpstr>Tensor Incoherence Conditions</vt:lpstr>
      <vt:lpstr>Tensor Incoherence Conditions</vt:lpstr>
      <vt:lpstr>Tensor Incoherence Conditions</vt:lpstr>
      <vt:lpstr>Main Result: Exact Recovery (w.h.p)</vt:lpstr>
      <vt:lpstr>Tensor Recovery Guarantees: Lower Measurement Bounds</vt:lpstr>
      <vt:lpstr>Low-rank tensor recovery under the random Gaussian measurements</vt:lpstr>
      <vt:lpstr>Lower Measurement Bounds for Exact Recovery</vt:lpstr>
      <vt:lpstr>Square Deal: A better Convexification</vt:lpstr>
      <vt:lpstr>Square Deal: new convex objective</vt:lpstr>
      <vt:lpstr>Square Deal: Main results</vt:lpstr>
      <vt:lpstr>PowerPoint Presentation</vt:lpstr>
      <vt:lpstr>Square Deal For Tensor Completion</vt:lpstr>
      <vt:lpstr>Convex Algorithms: Alternating Direction Augmented Lagrangian (ADAL) method  (ADMM method)</vt:lpstr>
      <vt:lpstr> Variable Splitting</vt:lpstr>
      <vt:lpstr>ADAL for T-RPCA</vt:lpstr>
      <vt:lpstr>ADAL</vt:lpstr>
      <vt:lpstr>PowerPoint Presentation</vt:lpstr>
      <vt:lpstr>Empirical Recoverability</vt:lpstr>
      <vt:lpstr>Empirical Recoverability</vt:lpstr>
      <vt:lpstr>Convex Algorithms: Ultra-fast First-Order Method</vt:lpstr>
      <vt:lpstr>Low-rank and sparse demixing problem </vt:lpstr>
      <vt:lpstr>Stable Principal Component Pursuit (SPCP) </vt:lpstr>
      <vt:lpstr>Algorithms for SPCP </vt:lpstr>
      <vt:lpstr>Frank-Wolfe Algorithm</vt:lpstr>
      <vt:lpstr>Frank-Wolfe for Norm-Constrained SPCP</vt:lpstr>
      <vt:lpstr>Inefficiency of the FW algorithm</vt:lpstr>
      <vt:lpstr>Ultra-Fast Frank-Wolfe Algorithm</vt:lpstr>
      <vt:lpstr>Ultra-Fast Algorithm (UFA) for SPCP</vt:lpstr>
      <vt:lpstr>Ultra-Fast Algorithm For SPCP</vt:lpstr>
      <vt:lpstr>Ultra-Fast Algorithm For SPCP</vt:lpstr>
      <vt:lpstr>UFA For Matrix SPCP</vt:lpstr>
      <vt:lpstr>UFW For Tensor SPCP</vt:lpstr>
      <vt:lpstr>UFA For Tensor SPCP</vt:lpstr>
      <vt:lpstr>Thanks to…</vt:lpstr>
      <vt:lpstr>Tensor Incoherence Conditions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2012-09-29T21:29:47Z</dcterms:created>
  <dcterms:modified xsi:type="dcterms:W3CDTF">2015-04-15T22:27:28Z</dcterms:modified>
</cp:coreProperties>
</file>